
<file path=[Content_Types].xml><?xml version="1.0" encoding="utf-8"?>
<Types xmlns="http://schemas.openxmlformats.org/package/2006/content-types">
  <Default ContentType="application/x-fontdata" Extension="fntdata"/>
  <Default ContentType="image/jpeg" Extension="jpeg"/>
  <Default ContentType="audio/m4a" Extension="m4a"/>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grandir Tight Heavy" charset="1" panose="00000A08000000000000"/>
      <p:regular r:id="rId13"/>
    </p:embeddedFont>
    <p:embeddedFont>
      <p:font typeface="Akzidenz-Grotesk Heavy" charset="1" panose="02000503050000020004"/>
      <p:regular r:id="rId14"/>
    </p:embeddedFont>
    <p:embeddedFont>
      <p:font typeface="Akzidenz-Grotesk" charset="1" panose="02000503030000020003"/>
      <p:regular r:id="rId15"/>
    </p:embeddedFont>
    <p:embeddedFont>
      <p:font typeface="Abril Fatface" charset="1" panose="02000503000000020003"/>
      <p:regular r:id="rId16"/>
    </p:embeddedFont>
    <p:embeddedFont>
      <p:font typeface="Aileron Bold" charset="1" panose="00000800000000000000"/>
      <p:regular r:id="rId17"/>
    </p:embeddedFont>
    <p:embeddedFont>
      <p:font typeface="Canva Sans Bold" charset="1" panose="020B0803030501040103"/>
      <p:regular r:id="rId18"/>
    </p:embeddedFont>
    <p:embeddedFont>
      <p:font typeface="DejaVu Serif Bold" charset="1" panose="02060803050605020204"/>
      <p:regular r:id="rId19"/>
    </p:embeddedFont>
    <p:embeddedFont>
      <p:font typeface="Garet" charset="1" panose="00000000000000000000"/>
      <p:regular r:id="rId20"/>
    </p:embeddedFont>
    <p:embeddedFont>
      <p:font typeface="Arimo Bold" charset="1" panose="020B0704020202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46.svg" Type="http://schemas.openxmlformats.org/officeDocument/2006/relationships/image"/><Relationship Id="rId12" Target="../media/aAGSdKUr-AU.m4a" Type="http://schemas.microsoft.com/office/2007/relationships/media"/><Relationship Id="rId13" Target="../media/aAGSdKUr-AU.m4a" Type="http://schemas.openxmlformats.org/officeDocument/2006/relationships/audio"/><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media/image10.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4.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0.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aysglgnr/web" TargetMode="External" Type="http://schemas.openxmlformats.org/officeDocument/2006/relationships/hyperlink"/><Relationship Id="rId2" Target="../media/image10.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jpeg" Type="http://schemas.openxmlformats.org/officeDocument/2006/relationships/image"/><Relationship Id="rId8" Target="../media/VAGSc6mH1NQ.mp4" Type="http://schemas.openxmlformats.org/officeDocument/2006/relationships/video"/><Relationship Id="rId9" Target="../media/VAGSc6mH1NQ.mp4" Type="http://schemas.microsoft.com/office/2007/relationships/media"/></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5400000">
            <a:off x="975830" y="-975830"/>
            <a:ext cx="10287000" cy="12238659"/>
            <a:chOff x="0" y="0"/>
            <a:chExt cx="660400" cy="785692"/>
          </a:xfrm>
        </p:grpSpPr>
        <p:sp>
          <p:nvSpPr>
            <p:cNvPr name="Freeform 4" id="4"/>
            <p:cNvSpPr/>
            <p:nvPr/>
          </p:nvSpPr>
          <p:spPr>
            <a:xfrm flipH="false" flipV="false" rot="0">
              <a:off x="0" y="0"/>
              <a:ext cx="660400" cy="785692"/>
            </a:xfrm>
            <a:custGeom>
              <a:avLst/>
              <a:gdLst/>
              <a:ahLst/>
              <a:cxnLst/>
              <a:rect r="r" b="b" t="t" l="l"/>
              <a:pathLst>
                <a:path h="785692" w="660400">
                  <a:moveTo>
                    <a:pt x="220252" y="766623"/>
                  </a:moveTo>
                  <a:cubicBezTo>
                    <a:pt x="254109" y="778137"/>
                    <a:pt x="292600" y="785692"/>
                    <a:pt x="330378" y="785692"/>
                  </a:cubicBezTo>
                  <a:cubicBezTo>
                    <a:pt x="368157" y="785692"/>
                    <a:pt x="404509" y="779215"/>
                    <a:pt x="438009" y="767701"/>
                  </a:cubicBezTo>
                  <a:cubicBezTo>
                    <a:pt x="438723" y="767341"/>
                    <a:pt x="439435" y="767341"/>
                    <a:pt x="440148" y="766982"/>
                  </a:cubicBezTo>
                  <a:cubicBezTo>
                    <a:pt x="565955" y="720927"/>
                    <a:pt x="658618" y="599313"/>
                    <a:pt x="660400" y="457792"/>
                  </a:cubicBezTo>
                  <a:lnTo>
                    <a:pt x="660400" y="0"/>
                  </a:lnTo>
                  <a:lnTo>
                    <a:pt x="0" y="0"/>
                  </a:lnTo>
                  <a:lnTo>
                    <a:pt x="0" y="457452"/>
                  </a:lnTo>
                  <a:cubicBezTo>
                    <a:pt x="1782" y="600032"/>
                    <a:pt x="93019" y="721647"/>
                    <a:pt x="220252" y="766623"/>
                  </a:cubicBezTo>
                  <a:close/>
                </a:path>
              </a:pathLst>
            </a:custGeom>
            <a:solidFill>
              <a:srgbClr val="FFFFFF"/>
            </a:solidFill>
          </p:spPr>
        </p:sp>
        <p:sp>
          <p:nvSpPr>
            <p:cNvPr name="TextBox 5" id="5"/>
            <p:cNvSpPr txBox="true"/>
            <p:nvPr/>
          </p:nvSpPr>
          <p:spPr>
            <a:xfrm>
              <a:off x="0" y="-47625"/>
              <a:ext cx="660400" cy="706317"/>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422043" y="1384458"/>
            <a:ext cx="7553259" cy="829254"/>
            <a:chOff x="0" y="0"/>
            <a:chExt cx="1989336" cy="218404"/>
          </a:xfrm>
        </p:grpSpPr>
        <p:sp>
          <p:nvSpPr>
            <p:cNvPr name="Freeform 7" id="7"/>
            <p:cNvSpPr/>
            <p:nvPr/>
          </p:nvSpPr>
          <p:spPr>
            <a:xfrm flipH="false" flipV="false" rot="0">
              <a:off x="0" y="0"/>
              <a:ext cx="1989336" cy="218404"/>
            </a:xfrm>
            <a:custGeom>
              <a:avLst/>
              <a:gdLst/>
              <a:ahLst/>
              <a:cxnLst/>
              <a:rect r="r" b="b" t="t" l="l"/>
              <a:pathLst>
                <a:path h="218404" w="1989336">
                  <a:moveTo>
                    <a:pt x="52274" y="0"/>
                  </a:moveTo>
                  <a:lnTo>
                    <a:pt x="1937062" y="0"/>
                  </a:lnTo>
                  <a:cubicBezTo>
                    <a:pt x="1965932" y="0"/>
                    <a:pt x="1989336" y="23404"/>
                    <a:pt x="1989336" y="52274"/>
                  </a:cubicBezTo>
                  <a:lnTo>
                    <a:pt x="1989336" y="166130"/>
                  </a:lnTo>
                  <a:cubicBezTo>
                    <a:pt x="1989336" y="195000"/>
                    <a:pt x="1965932" y="218404"/>
                    <a:pt x="1937062" y="218404"/>
                  </a:cubicBezTo>
                  <a:lnTo>
                    <a:pt x="52274" y="218404"/>
                  </a:lnTo>
                  <a:cubicBezTo>
                    <a:pt x="23404" y="218404"/>
                    <a:pt x="0" y="195000"/>
                    <a:pt x="0" y="166130"/>
                  </a:cubicBezTo>
                  <a:lnTo>
                    <a:pt x="0" y="52274"/>
                  </a:lnTo>
                  <a:cubicBezTo>
                    <a:pt x="0" y="23404"/>
                    <a:pt x="23404" y="0"/>
                    <a:pt x="52274" y="0"/>
                  </a:cubicBezTo>
                  <a:close/>
                </a:path>
              </a:pathLst>
            </a:custGeom>
            <a:solidFill>
              <a:srgbClr val="009BD2"/>
            </a:solidFill>
          </p:spPr>
        </p:sp>
        <p:sp>
          <p:nvSpPr>
            <p:cNvPr name="TextBox 8" id="8"/>
            <p:cNvSpPr txBox="true"/>
            <p:nvPr/>
          </p:nvSpPr>
          <p:spPr>
            <a:xfrm>
              <a:off x="0" y="-47625"/>
              <a:ext cx="1989336" cy="266029"/>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2991624" y="3136819"/>
            <a:ext cx="1436812" cy="1436812"/>
          </a:xfrm>
          <a:custGeom>
            <a:avLst/>
            <a:gdLst/>
            <a:ahLst/>
            <a:cxnLst/>
            <a:rect r="r" b="b" t="t" l="l"/>
            <a:pathLst>
              <a:path h="1436812" w="1436812">
                <a:moveTo>
                  <a:pt x="0" y="0"/>
                </a:moveTo>
                <a:lnTo>
                  <a:pt x="1436812" y="0"/>
                </a:lnTo>
                <a:lnTo>
                  <a:pt x="1436812" y="1436812"/>
                </a:lnTo>
                <a:lnTo>
                  <a:pt x="0" y="14368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2755293"/>
            <a:ext cx="8115300" cy="4432935"/>
          </a:xfrm>
          <a:prstGeom prst="rect">
            <a:avLst/>
          </a:prstGeom>
        </p:spPr>
        <p:txBody>
          <a:bodyPr anchor="t" rtlCol="false" tIns="0" lIns="0" bIns="0" rIns="0">
            <a:spAutoFit/>
          </a:bodyPr>
          <a:lstStyle/>
          <a:p>
            <a:pPr algn="l">
              <a:lnSpc>
                <a:spcPts val="6720"/>
              </a:lnSpc>
            </a:pPr>
            <a:r>
              <a:rPr lang="en-US" sz="6000" b="true">
                <a:solidFill>
                  <a:srgbClr val="003B66"/>
                </a:solidFill>
                <a:latin typeface="Agrandir Tight Heavy"/>
                <a:ea typeface="Agrandir Tight Heavy"/>
                <a:cs typeface="Agrandir Tight Heavy"/>
                <a:sym typeface="Agrandir Tight Heavy"/>
              </a:rPr>
              <a:t>TACKLING MICROPLASTIC POLLUTION WITH AI AND DATA ANALYTICS</a:t>
            </a:r>
          </a:p>
        </p:txBody>
      </p:sp>
      <p:sp>
        <p:nvSpPr>
          <p:cNvPr name="TextBox 11" id="11"/>
          <p:cNvSpPr txBox="true"/>
          <p:nvPr/>
        </p:nvSpPr>
        <p:spPr>
          <a:xfrm rot="0">
            <a:off x="1028700" y="7146450"/>
            <a:ext cx="6946602" cy="1614932"/>
          </a:xfrm>
          <a:prstGeom prst="rect">
            <a:avLst/>
          </a:prstGeom>
        </p:spPr>
        <p:txBody>
          <a:bodyPr anchor="t" rtlCol="false" tIns="0" lIns="0" bIns="0" rIns="0">
            <a:spAutoFit/>
          </a:bodyPr>
          <a:lstStyle/>
          <a:p>
            <a:pPr algn="l">
              <a:lnSpc>
                <a:spcPts val="4114"/>
              </a:lnSpc>
            </a:pPr>
            <a:r>
              <a:rPr lang="en-US" sz="3400" b="true">
                <a:solidFill>
                  <a:srgbClr val="055D4F"/>
                </a:solidFill>
                <a:latin typeface="Akzidenz-Grotesk Heavy"/>
                <a:ea typeface="Akzidenz-Grotesk Heavy"/>
                <a:cs typeface="Akzidenz-Grotesk Heavy"/>
                <a:sym typeface="Akzidenz-Grotesk Heavy"/>
              </a:rPr>
              <a:t>A Sustainable Approach to Protecting Health and Gender Equality</a:t>
            </a:r>
            <a:r>
              <a:rPr lang="en-US" sz="3400" b="true">
                <a:solidFill>
                  <a:srgbClr val="055D4F"/>
                </a:solidFill>
                <a:latin typeface="Akzidenz-Grotesk Heavy"/>
                <a:ea typeface="Akzidenz-Grotesk Heavy"/>
                <a:cs typeface="Akzidenz-Grotesk Heavy"/>
                <a:sym typeface="Akzidenz-Grotesk Heavy"/>
              </a:rPr>
              <a:t> </a:t>
            </a:r>
          </a:p>
        </p:txBody>
      </p:sp>
      <p:sp>
        <p:nvSpPr>
          <p:cNvPr name="TextBox 12" id="12"/>
          <p:cNvSpPr txBox="true"/>
          <p:nvPr/>
        </p:nvSpPr>
        <p:spPr>
          <a:xfrm rot="0">
            <a:off x="1916732" y="1575449"/>
            <a:ext cx="5170538" cy="412734"/>
          </a:xfrm>
          <a:prstGeom prst="rect">
            <a:avLst/>
          </a:prstGeom>
        </p:spPr>
        <p:txBody>
          <a:bodyPr anchor="t" rtlCol="false" tIns="0" lIns="0" bIns="0" rIns="0">
            <a:spAutoFit/>
          </a:bodyPr>
          <a:lstStyle/>
          <a:p>
            <a:pPr algn="l">
              <a:lnSpc>
                <a:spcPts val="2899"/>
              </a:lnSpc>
            </a:pPr>
            <a:r>
              <a:rPr lang="en-US" sz="2396">
                <a:solidFill>
                  <a:srgbClr val="FFFFFF"/>
                </a:solidFill>
                <a:latin typeface="Akzidenz-Grotesk"/>
                <a:ea typeface="Akzidenz-Grotesk"/>
                <a:cs typeface="Akzidenz-Grotesk"/>
                <a:sym typeface="Akzidenz-Grotesk"/>
              </a:rPr>
              <a:t>https://green-equilibrium.vercel.app/</a:t>
            </a:r>
          </a:p>
        </p:txBody>
      </p:sp>
      <p:grpSp>
        <p:nvGrpSpPr>
          <p:cNvPr name="Group 13" id="13"/>
          <p:cNvGrpSpPr>
            <a:grpSpLocks noChangeAspect="true"/>
          </p:cNvGrpSpPr>
          <p:nvPr/>
        </p:nvGrpSpPr>
        <p:grpSpPr>
          <a:xfrm rot="0">
            <a:off x="14697768" y="5862884"/>
            <a:ext cx="1925569" cy="1925561"/>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7857" r="0" b="-17857"/>
              </a:stretch>
            </a:blipFill>
          </p:spPr>
        </p:sp>
      </p:grpSp>
      <p:grpSp>
        <p:nvGrpSpPr>
          <p:cNvPr name="Group 15" id="15"/>
          <p:cNvGrpSpPr>
            <a:grpSpLocks noChangeAspect="true"/>
          </p:cNvGrpSpPr>
          <p:nvPr/>
        </p:nvGrpSpPr>
        <p:grpSpPr>
          <a:xfrm rot="0">
            <a:off x="16017821" y="2944669"/>
            <a:ext cx="1925569" cy="1925561"/>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6036" r="0" b="-52694"/>
              </a:stretch>
            </a:blipFill>
          </p:spPr>
        </p:sp>
      </p:grpSp>
      <p:grpSp>
        <p:nvGrpSpPr>
          <p:cNvPr name="Group 17" id="17"/>
          <p:cNvGrpSpPr>
            <a:grpSpLocks noChangeAspect="true"/>
          </p:cNvGrpSpPr>
          <p:nvPr/>
        </p:nvGrpSpPr>
        <p:grpSpPr>
          <a:xfrm rot="0">
            <a:off x="13123605" y="2944669"/>
            <a:ext cx="1925569" cy="1925561"/>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9813" r="0" b="-9813"/>
              </a:stretch>
            </a:blipFill>
          </p:spPr>
        </p:sp>
      </p:grpSp>
      <p:grpSp>
        <p:nvGrpSpPr>
          <p:cNvPr name="Group 19" id="19"/>
          <p:cNvGrpSpPr>
            <a:grpSpLocks noChangeAspect="true"/>
          </p:cNvGrpSpPr>
          <p:nvPr/>
        </p:nvGrpSpPr>
        <p:grpSpPr>
          <a:xfrm rot="0">
            <a:off x="16017821" y="138005"/>
            <a:ext cx="1925569" cy="1925561"/>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1632" r="-9861" b="-53923"/>
              </a:stretch>
            </a:blipFill>
          </p:spPr>
        </p:sp>
      </p:grpSp>
      <p:grpSp>
        <p:nvGrpSpPr>
          <p:cNvPr name="Group 21" id="21"/>
          <p:cNvGrpSpPr>
            <a:grpSpLocks noChangeAspect="true"/>
          </p:cNvGrpSpPr>
          <p:nvPr/>
        </p:nvGrpSpPr>
        <p:grpSpPr>
          <a:xfrm rot="0">
            <a:off x="12991624" y="138005"/>
            <a:ext cx="1925569" cy="1925561"/>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sp>
        <p:nvSpPr>
          <p:cNvPr name="TextBox 23" id="23"/>
          <p:cNvSpPr txBox="true"/>
          <p:nvPr/>
        </p:nvSpPr>
        <p:spPr>
          <a:xfrm rot="0">
            <a:off x="12782456" y="2152653"/>
            <a:ext cx="2607868" cy="701236"/>
          </a:xfrm>
          <a:prstGeom prst="rect">
            <a:avLst/>
          </a:prstGeom>
        </p:spPr>
        <p:txBody>
          <a:bodyPr anchor="t" rtlCol="false" tIns="0" lIns="0" bIns="0" rIns="0">
            <a:spAutoFit/>
          </a:bodyPr>
          <a:lstStyle/>
          <a:p>
            <a:pPr algn="ctr">
              <a:lnSpc>
                <a:spcPts val="2824"/>
              </a:lnSpc>
            </a:pPr>
            <a:r>
              <a:rPr lang="en-US" sz="2017">
                <a:solidFill>
                  <a:srgbClr val="FFFFFF"/>
                </a:solidFill>
                <a:latin typeface="Abril Fatface"/>
                <a:ea typeface="Abril Fatface"/>
                <a:cs typeface="Abril Fatface"/>
                <a:sym typeface="Abril Fatface"/>
              </a:rPr>
              <a:t>Ayşegül Güner</a:t>
            </a:r>
          </a:p>
          <a:p>
            <a:pPr algn="ctr">
              <a:lnSpc>
                <a:spcPts val="2824"/>
              </a:lnSpc>
            </a:pPr>
          </a:p>
        </p:txBody>
      </p:sp>
      <p:sp>
        <p:nvSpPr>
          <p:cNvPr name="TextBox 24" id="24"/>
          <p:cNvSpPr txBox="true"/>
          <p:nvPr/>
        </p:nvSpPr>
        <p:spPr>
          <a:xfrm rot="0">
            <a:off x="16017821" y="2178272"/>
            <a:ext cx="2004338" cy="348811"/>
          </a:xfrm>
          <a:prstGeom prst="rect">
            <a:avLst/>
          </a:prstGeom>
        </p:spPr>
        <p:txBody>
          <a:bodyPr anchor="t" rtlCol="false" tIns="0" lIns="0" bIns="0" rIns="0">
            <a:spAutoFit/>
          </a:bodyPr>
          <a:lstStyle/>
          <a:p>
            <a:pPr algn="ctr">
              <a:lnSpc>
                <a:spcPts val="2824"/>
              </a:lnSpc>
            </a:pPr>
            <a:r>
              <a:rPr lang="en-US" sz="2017">
                <a:solidFill>
                  <a:srgbClr val="FFFFFF"/>
                </a:solidFill>
                <a:latin typeface="Abril Fatface"/>
                <a:ea typeface="Abril Fatface"/>
                <a:cs typeface="Abril Fatface"/>
                <a:sym typeface="Abril Fatface"/>
              </a:rPr>
              <a:t>Büşra Şahinal</a:t>
            </a:r>
          </a:p>
        </p:txBody>
      </p:sp>
      <p:sp>
        <p:nvSpPr>
          <p:cNvPr name="TextBox 25" id="25"/>
          <p:cNvSpPr txBox="true"/>
          <p:nvPr/>
        </p:nvSpPr>
        <p:spPr>
          <a:xfrm rot="0">
            <a:off x="13475011" y="5070255"/>
            <a:ext cx="1222757" cy="701236"/>
          </a:xfrm>
          <a:prstGeom prst="rect">
            <a:avLst/>
          </a:prstGeom>
        </p:spPr>
        <p:txBody>
          <a:bodyPr anchor="t" rtlCol="false" tIns="0" lIns="0" bIns="0" rIns="0">
            <a:spAutoFit/>
          </a:bodyPr>
          <a:lstStyle/>
          <a:p>
            <a:pPr algn="ctr">
              <a:lnSpc>
                <a:spcPts val="2824"/>
              </a:lnSpc>
            </a:pPr>
            <a:r>
              <a:rPr lang="en-US" sz="2017">
                <a:solidFill>
                  <a:srgbClr val="FFFFFF"/>
                </a:solidFill>
                <a:latin typeface="Abril Fatface"/>
                <a:ea typeface="Abril Fatface"/>
                <a:cs typeface="Abril Fatface"/>
                <a:sym typeface="Abril Fatface"/>
              </a:rPr>
              <a:t>Doğa Ülkü</a:t>
            </a:r>
          </a:p>
          <a:p>
            <a:pPr algn="ctr">
              <a:lnSpc>
                <a:spcPts val="2824"/>
              </a:lnSpc>
            </a:pPr>
          </a:p>
        </p:txBody>
      </p:sp>
      <p:sp>
        <p:nvSpPr>
          <p:cNvPr name="TextBox 26" id="26"/>
          <p:cNvSpPr txBox="true"/>
          <p:nvPr/>
        </p:nvSpPr>
        <p:spPr>
          <a:xfrm rot="0">
            <a:off x="15936018" y="5070255"/>
            <a:ext cx="2204919" cy="348811"/>
          </a:xfrm>
          <a:prstGeom prst="rect">
            <a:avLst/>
          </a:prstGeom>
        </p:spPr>
        <p:txBody>
          <a:bodyPr anchor="t" rtlCol="false" tIns="0" lIns="0" bIns="0" rIns="0">
            <a:spAutoFit/>
          </a:bodyPr>
          <a:lstStyle/>
          <a:p>
            <a:pPr algn="ctr">
              <a:lnSpc>
                <a:spcPts val="2824"/>
              </a:lnSpc>
            </a:pPr>
            <a:r>
              <a:rPr lang="en-US" sz="2017">
                <a:solidFill>
                  <a:srgbClr val="FFFFFF"/>
                </a:solidFill>
                <a:latin typeface="Abril Fatface"/>
                <a:ea typeface="Abril Fatface"/>
                <a:cs typeface="Abril Fatface"/>
                <a:sym typeface="Abril Fatface"/>
              </a:rPr>
              <a:t>Muhammad Idrees</a:t>
            </a:r>
          </a:p>
        </p:txBody>
      </p:sp>
      <p:sp>
        <p:nvSpPr>
          <p:cNvPr name="TextBox 27" id="27"/>
          <p:cNvSpPr txBox="true"/>
          <p:nvPr/>
        </p:nvSpPr>
        <p:spPr>
          <a:xfrm rot="0">
            <a:off x="14974867" y="7944391"/>
            <a:ext cx="1371371" cy="348811"/>
          </a:xfrm>
          <a:prstGeom prst="rect">
            <a:avLst/>
          </a:prstGeom>
        </p:spPr>
        <p:txBody>
          <a:bodyPr anchor="t" rtlCol="false" tIns="0" lIns="0" bIns="0" rIns="0">
            <a:spAutoFit/>
          </a:bodyPr>
          <a:lstStyle/>
          <a:p>
            <a:pPr algn="ctr">
              <a:lnSpc>
                <a:spcPts val="2824"/>
              </a:lnSpc>
            </a:pPr>
            <a:r>
              <a:rPr lang="en-US" sz="2017">
                <a:solidFill>
                  <a:srgbClr val="FFFFFF"/>
                </a:solidFill>
                <a:latin typeface="Abril Fatface"/>
                <a:ea typeface="Abril Fatface"/>
                <a:cs typeface="Abril Fatface"/>
                <a:sym typeface="Abril Fatface"/>
              </a:rPr>
              <a:t>Selay Satıcı</a:t>
            </a:r>
          </a:p>
        </p:txBody>
      </p:sp>
      <p:sp>
        <p:nvSpPr>
          <p:cNvPr name="Freeform 28" id="28"/>
          <p:cNvSpPr/>
          <p:nvPr/>
        </p:nvSpPr>
        <p:spPr>
          <a:xfrm flipH="false" flipV="false" rot="0">
            <a:off x="1028700" y="1508905"/>
            <a:ext cx="554661" cy="554661"/>
          </a:xfrm>
          <a:custGeom>
            <a:avLst/>
            <a:gdLst/>
            <a:ahLst/>
            <a:cxnLst/>
            <a:rect r="r" b="b" t="t" l="l"/>
            <a:pathLst>
              <a:path h="554661" w="554661">
                <a:moveTo>
                  <a:pt x="0" y="0"/>
                </a:moveTo>
                <a:lnTo>
                  <a:pt x="554661" y="0"/>
                </a:lnTo>
                <a:lnTo>
                  <a:pt x="554661" y="554661"/>
                </a:lnTo>
                <a:lnTo>
                  <a:pt x="0" y="554661"/>
                </a:lnTo>
                <a:lnTo>
                  <a:pt x="0" y="0"/>
                </a:lnTo>
                <a:close/>
              </a:path>
            </a:pathLst>
          </a:custGeom>
          <a:blipFill>
            <a:blip r:embed="rId10"/>
            <a:stretch>
              <a:fillRect l="0" t="0" r="0" b="0"/>
            </a:stretch>
          </a:blipFill>
          <a:ln cap="sq">
            <a:noFill/>
            <a:prstDash val="solid"/>
            <a:miter/>
          </a:ln>
        </p:spPr>
      </p:sp>
      <p:sp>
        <p:nvSpPr>
          <p:cNvPr name="TextBox 29" id="29"/>
          <p:cNvSpPr txBox="true"/>
          <p:nvPr/>
        </p:nvSpPr>
        <p:spPr>
          <a:xfrm rot="0">
            <a:off x="857856" y="2133843"/>
            <a:ext cx="3117277" cy="110491"/>
          </a:xfrm>
          <a:prstGeom prst="rect">
            <a:avLst/>
          </a:prstGeom>
        </p:spPr>
        <p:txBody>
          <a:bodyPr anchor="t" rtlCol="false" tIns="0" lIns="0" bIns="0" rIns="0">
            <a:spAutoFit/>
          </a:bodyPr>
          <a:lstStyle/>
          <a:p>
            <a:pPr algn="l">
              <a:lnSpc>
                <a:spcPts val="816"/>
              </a:lnSpc>
            </a:pPr>
          </a:p>
        </p:txBody>
      </p:sp>
      <p:pic>
        <p:nvPicPr>
          <p:cNvPr name="Picture 30" id="30">
            <a:hlinkClick action="ppaction://media"/>
          </p:cNvPr>
          <p:cNvPicPr>
            <a:picLocks noChangeAspect="true"/>
          </p:cNvPicPr>
          <p:nvPr>
            <a:audioFile r:link="rId13"/>
            <p:extLst>
              <p:ext uri="{DAA4B4D4-6D71-4841-9C94-3DE7FCFB9230}">
                <p14:media xmlns:p14="http://schemas.microsoft.com/office/powerpoint/2010/main" r:embed="rId12">
                  <p14:trim st="14318.0050" end="24.9950"/>
                </p14:media>
              </p:ext>
            </p:extLst>
          </p:nvPr>
        </p:nvPicPr>
        <p:blipFill>
          <a:blip r:embed="rId11"/>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30"/>
                </p:tgtEl>
              </p:cBhvr>
            </p:cmd>
            <p:audio>
              <p:cMediaNode vol="100000" showWhenStopped="false">
                <p:cTn/>
                <p:tgtEl>
                  <p:spTgt spid="30"/>
                </p:tgtEl>
              </p:cMediaNode>
            </p:audi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295532" y="-174787"/>
            <a:ext cx="10579937" cy="9561213"/>
            <a:chOff x="0" y="0"/>
            <a:chExt cx="2786485" cy="2518180"/>
          </a:xfrm>
        </p:grpSpPr>
        <p:sp>
          <p:nvSpPr>
            <p:cNvPr name="Freeform 4" id="4"/>
            <p:cNvSpPr/>
            <p:nvPr/>
          </p:nvSpPr>
          <p:spPr>
            <a:xfrm flipH="false" flipV="false" rot="0">
              <a:off x="0" y="0"/>
              <a:ext cx="2786485" cy="2518180"/>
            </a:xfrm>
            <a:custGeom>
              <a:avLst/>
              <a:gdLst/>
              <a:ahLst/>
              <a:cxnLst/>
              <a:rect r="r" b="b" t="t" l="l"/>
              <a:pathLst>
                <a:path h="2518180" w="2786485">
                  <a:moveTo>
                    <a:pt x="31465" y="0"/>
                  </a:moveTo>
                  <a:lnTo>
                    <a:pt x="2755020" y="0"/>
                  </a:lnTo>
                  <a:cubicBezTo>
                    <a:pt x="2763365" y="0"/>
                    <a:pt x="2771368" y="3315"/>
                    <a:pt x="2777269" y="9216"/>
                  </a:cubicBezTo>
                  <a:cubicBezTo>
                    <a:pt x="2783170" y="15117"/>
                    <a:pt x="2786485" y="23120"/>
                    <a:pt x="2786485" y="31465"/>
                  </a:cubicBezTo>
                  <a:lnTo>
                    <a:pt x="2786485" y="2486714"/>
                  </a:lnTo>
                  <a:cubicBezTo>
                    <a:pt x="2786485" y="2495059"/>
                    <a:pt x="2783170" y="2503063"/>
                    <a:pt x="2777269" y="2508964"/>
                  </a:cubicBezTo>
                  <a:cubicBezTo>
                    <a:pt x="2771368" y="2514865"/>
                    <a:pt x="2763365" y="2518180"/>
                    <a:pt x="2755020" y="2518180"/>
                  </a:cubicBezTo>
                  <a:lnTo>
                    <a:pt x="31465" y="2518180"/>
                  </a:lnTo>
                  <a:cubicBezTo>
                    <a:pt x="23120" y="2518180"/>
                    <a:pt x="15117" y="2514865"/>
                    <a:pt x="9216" y="2508964"/>
                  </a:cubicBezTo>
                  <a:cubicBezTo>
                    <a:pt x="3315" y="2503063"/>
                    <a:pt x="0" y="2495059"/>
                    <a:pt x="0" y="2486714"/>
                  </a:cubicBezTo>
                  <a:lnTo>
                    <a:pt x="0" y="31465"/>
                  </a:lnTo>
                  <a:cubicBezTo>
                    <a:pt x="0" y="23120"/>
                    <a:pt x="3315" y="15117"/>
                    <a:pt x="9216" y="9216"/>
                  </a:cubicBezTo>
                  <a:cubicBezTo>
                    <a:pt x="15117" y="3315"/>
                    <a:pt x="23120" y="0"/>
                    <a:pt x="31465" y="0"/>
                  </a:cubicBezTo>
                  <a:close/>
                </a:path>
              </a:pathLst>
            </a:custGeom>
            <a:solidFill>
              <a:srgbClr val="003B66"/>
            </a:solidFill>
          </p:spPr>
        </p:sp>
        <p:sp>
          <p:nvSpPr>
            <p:cNvPr name="TextBox 5" id="5"/>
            <p:cNvSpPr txBox="true"/>
            <p:nvPr/>
          </p:nvSpPr>
          <p:spPr>
            <a:xfrm>
              <a:off x="0" y="-47625"/>
              <a:ext cx="2786485" cy="256580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2075319" y="7172151"/>
            <a:ext cx="1315350" cy="13153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028700" y="5143500"/>
            <a:ext cx="1436812" cy="1436812"/>
          </a:xfrm>
          <a:custGeom>
            <a:avLst/>
            <a:gdLst/>
            <a:ahLst/>
            <a:cxnLst/>
            <a:rect r="r" b="b" t="t" l="l"/>
            <a:pathLst>
              <a:path h="1436812" w="1436812">
                <a:moveTo>
                  <a:pt x="0" y="0"/>
                </a:moveTo>
                <a:lnTo>
                  <a:pt x="1436812" y="0"/>
                </a:lnTo>
                <a:lnTo>
                  <a:pt x="1436812" y="1436812"/>
                </a:lnTo>
                <a:lnTo>
                  <a:pt x="0" y="14368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759704" y="1870696"/>
            <a:ext cx="8469466" cy="4177663"/>
          </a:xfrm>
          <a:prstGeom prst="rect">
            <a:avLst/>
          </a:prstGeom>
        </p:spPr>
        <p:txBody>
          <a:bodyPr anchor="t" rtlCol="false" tIns="0" lIns="0" bIns="0" rIns="0">
            <a:spAutoFit/>
          </a:bodyPr>
          <a:lstStyle/>
          <a:p>
            <a:pPr algn="just" marL="518175" indent="-259087" lvl="1">
              <a:lnSpc>
                <a:spcPts val="3360"/>
              </a:lnSpc>
              <a:buFont typeface="Arial"/>
              <a:buChar char="•"/>
            </a:pPr>
            <a:r>
              <a:rPr lang="en-US" b="true" sz="2400">
                <a:solidFill>
                  <a:srgbClr val="AEC4E1"/>
                </a:solidFill>
                <a:latin typeface="Aileron Bold"/>
                <a:ea typeface="Aileron Bold"/>
                <a:cs typeface="Aileron Bold"/>
                <a:sym typeface="Aileron Bold"/>
              </a:rPr>
              <a:t>Microplastic pollution threatens ecosystems from the oceans to the land.</a:t>
            </a:r>
          </a:p>
          <a:p>
            <a:pPr algn="just" marL="518175" indent="-259087" lvl="1">
              <a:lnSpc>
                <a:spcPts val="3360"/>
              </a:lnSpc>
              <a:buFont typeface="Arial"/>
              <a:buChar char="•"/>
            </a:pPr>
            <a:r>
              <a:rPr lang="en-US" b="true" sz="2400">
                <a:solidFill>
                  <a:srgbClr val="AEC4E1"/>
                </a:solidFill>
                <a:latin typeface="Aileron Bold"/>
                <a:ea typeface="Aileron Bold"/>
                <a:cs typeface="Aileron Bold"/>
                <a:sym typeface="Aileron Bold"/>
              </a:rPr>
              <a:t>Its potential impact on human health, especially in terms of gender, can vary.</a:t>
            </a:r>
          </a:p>
          <a:p>
            <a:pPr algn="just" marL="518175" indent="-259087" lvl="1">
              <a:lnSpc>
                <a:spcPts val="3360"/>
              </a:lnSpc>
              <a:buFont typeface="Arial"/>
              <a:buChar char="•"/>
            </a:pPr>
            <a:r>
              <a:rPr lang="en-US" b="true" sz="2400">
                <a:solidFill>
                  <a:srgbClr val="AEC4E1"/>
                </a:solidFill>
                <a:latin typeface="Aileron Bold"/>
                <a:ea typeface="Aileron Bold"/>
                <a:cs typeface="Aileron Bold"/>
                <a:sym typeface="Aileron Bold"/>
              </a:rPr>
              <a:t>Women may be more affected due to increased exposure to toxic substances.</a:t>
            </a:r>
          </a:p>
          <a:p>
            <a:pPr algn="just" marL="518175" indent="-259087" lvl="1">
              <a:lnSpc>
                <a:spcPts val="3360"/>
              </a:lnSpc>
              <a:buFont typeface="Arial"/>
              <a:buChar char="•"/>
            </a:pPr>
            <a:r>
              <a:rPr lang="en-US" b="true" sz="2400">
                <a:solidFill>
                  <a:srgbClr val="AEC4E1"/>
                </a:solidFill>
                <a:latin typeface="Aileron Bold"/>
                <a:ea typeface="Aileron Bold"/>
                <a:cs typeface="Aileron Bold"/>
                <a:sym typeface="Aileron Bold"/>
              </a:rPr>
              <a:t>In alignment with SDG 5.1, solutions must be developed to understand and prevent this threat, especially to women.</a:t>
            </a:r>
          </a:p>
          <a:p>
            <a:pPr algn="just">
              <a:lnSpc>
                <a:spcPts val="3360"/>
              </a:lnSpc>
            </a:pPr>
          </a:p>
        </p:txBody>
      </p:sp>
      <p:sp>
        <p:nvSpPr>
          <p:cNvPr name="TextBox 11" id="11"/>
          <p:cNvSpPr txBox="true"/>
          <p:nvPr/>
        </p:nvSpPr>
        <p:spPr>
          <a:xfrm rot="0">
            <a:off x="532661" y="-31369"/>
            <a:ext cx="8469466" cy="1967738"/>
          </a:xfrm>
          <a:prstGeom prst="rect">
            <a:avLst/>
          </a:prstGeom>
        </p:spPr>
        <p:txBody>
          <a:bodyPr anchor="t" rtlCol="false" tIns="0" lIns="0" bIns="0" rIns="0">
            <a:spAutoFit/>
          </a:bodyPr>
          <a:lstStyle/>
          <a:p>
            <a:pPr algn="ctr">
              <a:lnSpc>
                <a:spcPts val="7366"/>
              </a:lnSpc>
            </a:pPr>
            <a:r>
              <a:rPr lang="en-US" sz="5800" b="true">
                <a:solidFill>
                  <a:srgbClr val="FFFFFF"/>
                </a:solidFill>
                <a:latin typeface="Akzidenz-Grotesk Heavy"/>
                <a:ea typeface="Akzidenz-Grotesk Heavy"/>
                <a:cs typeface="Akzidenz-Grotesk Heavy"/>
                <a:sym typeface="Akzidenz-Grotesk Heavy"/>
              </a:rPr>
              <a:t>The Growing Threat of Microplastic Pollution</a:t>
            </a:r>
          </a:p>
        </p:txBody>
      </p:sp>
      <p:sp>
        <p:nvSpPr>
          <p:cNvPr name="Freeform 12" id="12"/>
          <p:cNvSpPr/>
          <p:nvPr/>
        </p:nvSpPr>
        <p:spPr>
          <a:xfrm flipH="false" flipV="false" rot="0">
            <a:off x="11112598" y="208742"/>
            <a:ext cx="6983344" cy="4397077"/>
          </a:xfrm>
          <a:custGeom>
            <a:avLst/>
            <a:gdLst/>
            <a:ahLst/>
            <a:cxnLst/>
            <a:rect r="r" b="b" t="t" l="l"/>
            <a:pathLst>
              <a:path h="4397077" w="6983344">
                <a:moveTo>
                  <a:pt x="0" y="0"/>
                </a:moveTo>
                <a:lnTo>
                  <a:pt x="6983344" y="0"/>
                </a:lnTo>
                <a:lnTo>
                  <a:pt x="6983344" y="4397077"/>
                </a:lnTo>
                <a:lnTo>
                  <a:pt x="0" y="4397077"/>
                </a:lnTo>
                <a:lnTo>
                  <a:pt x="0" y="0"/>
                </a:lnTo>
                <a:close/>
              </a:path>
            </a:pathLst>
          </a:custGeom>
          <a:blipFill>
            <a:blip r:embed="rId5"/>
            <a:stretch>
              <a:fillRect l="-14782" t="-43065" r="-69010" b="-21126"/>
            </a:stretch>
          </a:blipFill>
        </p:spPr>
      </p:sp>
      <p:sp>
        <p:nvSpPr>
          <p:cNvPr name="Freeform 13" id="13"/>
          <p:cNvSpPr/>
          <p:nvPr/>
        </p:nvSpPr>
        <p:spPr>
          <a:xfrm flipH="false" flipV="false" rot="0">
            <a:off x="1175394" y="6054425"/>
            <a:ext cx="8268493" cy="2418943"/>
          </a:xfrm>
          <a:custGeom>
            <a:avLst/>
            <a:gdLst/>
            <a:ahLst/>
            <a:cxnLst/>
            <a:rect r="r" b="b" t="t" l="l"/>
            <a:pathLst>
              <a:path h="2418943" w="8268493">
                <a:moveTo>
                  <a:pt x="0" y="0"/>
                </a:moveTo>
                <a:lnTo>
                  <a:pt x="8268493" y="0"/>
                </a:lnTo>
                <a:lnTo>
                  <a:pt x="8268493" y="2418942"/>
                </a:lnTo>
                <a:lnTo>
                  <a:pt x="0" y="2418942"/>
                </a:lnTo>
                <a:lnTo>
                  <a:pt x="0" y="0"/>
                </a:lnTo>
                <a:close/>
              </a:path>
            </a:pathLst>
          </a:custGeom>
          <a:blipFill>
            <a:blip r:embed="rId6"/>
            <a:stretch>
              <a:fillRect l="-7913" t="-81114" r="-1262" b="-28803"/>
            </a:stretch>
          </a:blipFill>
        </p:spPr>
      </p:sp>
      <p:sp>
        <p:nvSpPr>
          <p:cNvPr name="Freeform 14" id="14"/>
          <p:cNvSpPr/>
          <p:nvPr/>
        </p:nvSpPr>
        <p:spPr>
          <a:xfrm flipH="false" flipV="false" rot="0">
            <a:off x="11062771" y="5143500"/>
            <a:ext cx="7033172" cy="3875632"/>
          </a:xfrm>
          <a:custGeom>
            <a:avLst/>
            <a:gdLst/>
            <a:ahLst/>
            <a:cxnLst/>
            <a:rect r="r" b="b" t="t" l="l"/>
            <a:pathLst>
              <a:path h="3875632" w="7033172">
                <a:moveTo>
                  <a:pt x="0" y="0"/>
                </a:moveTo>
                <a:lnTo>
                  <a:pt x="7033171" y="0"/>
                </a:lnTo>
                <a:lnTo>
                  <a:pt x="7033171" y="3875632"/>
                </a:lnTo>
                <a:lnTo>
                  <a:pt x="0" y="3875632"/>
                </a:lnTo>
                <a:lnTo>
                  <a:pt x="0" y="0"/>
                </a:lnTo>
                <a:close/>
              </a:path>
            </a:pathLst>
          </a:custGeom>
          <a:blipFill>
            <a:blip r:embed="rId7"/>
            <a:stretch>
              <a:fillRect l="-11283" t="-36222" r="-44389" b="-22685"/>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5412778" y="6915024"/>
            <a:ext cx="4076637" cy="2343276"/>
            <a:chOff x="0" y="0"/>
            <a:chExt cx="1073682" cy="617159"/>
          </a:xfrm>
        </p:grpSpPr>
        <p:sp>
          <p:nvSpPr>
            <p:cNvPr name="Freeform 4" id="4"/>
            <p:cNvSpPr/>
            <p:nvPr/>
          </p:nvSpPr>
          <p:spPr>
            <a:xfrm flipH="false" flipV="false" rot="0">
              <a:off x="0" y="0"/>
              <a:ext cx="1073682" cy="617159"/>
            </a:xfrm>
            <a:custGeom>
              <a:avLst/>
              <a:gdLst/>
              <a:ahLst/>
              <a:cxnLst/>
              <a:rect r="r" b="b" t="t" l="l"/>
              <a:pathLst>
                <a:path h="617159" w="1073682">
                  <a:moveTo>
                    <a:pt x="36083" y="0"/>
                  </a:moveTo>
                  <a:lnTo>
                    <a:pt x="1037599" y="0"/>
                  </a:lnTo>
                  <a:cubicBezTo>
                    <a:pt x="1057527" y="0"/>
                    <a:pt x="1073682" y="16155"/>
                    <a:pt x="1073682" y="36083"/>
                  </a:cubicBezTo>
                  <a:lnTo>
                    <a:pt x="1073682" y="581076"/>
                  </a:lnTo>
                  <a:cubicBezTo>
                    <a:pt x="1073682" y="601004"/>
                    <a:pt x="1057527" y="617159"/>
                    <a:pt x="1037599" y="617159"/>
                  </a:cubicBezTo>
                  <a:lnTo>
                    <a:pt x="36083" y="617159"/>
                  </a:lnTo>
                  <a:cubicBezTo>
                    <a:pt x="16155" y="617159"/>
                    <a:pt x="0" y="601004"/>
                    <a:pt x="0" y="581076"/>
                  </a:cubicBezTo>
                  <a:lnTo>
                    <a:pt x="0" y="36083"/>
                  </a:lnTo>
                  <a:cubicBezTo>
                    <a:pt x="0" y="16155"/>
                    <a:pt x="16155" y="0"/>
                    <a:pt x="36083" y="0"/>
                  </a:cubicBezTo>
                  <a:close/>
                </a:path>
              </a:pathLst>
            </a:custGeom>
            <a:solidFill>
              <a:srgbClr val="003B66"/>
            </a:solidFill>
          </p:spPr>
        </p:sp>
        <p:sp>
          <p:nvSpPr>
            <p:cNvPr name="TextBox 5" id="5"/>
            <p:cNvSpPr txBox="true"/>
            <p:nvPr/>
          </p:nvSpPr>
          <p:spPr>
            <a:xfrm>
              <a:off x="0" y="-47625"/>
              <a:ext cx="1073682" cy="66478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5412778" y="4380766"/>
            <a:ext cx="4076637" cy="2343276"/>
            <a:chOff x="0" y="0"/>
            <a:chExt cx="1073682" cy="617159"/>
          </a:xfrm>
        </p:grpSpPr>
        <p:sp>
          <p:nvSpPr>
            <p:cNvPr name="Freeform 7" id="7"/>
            <p:cNvSpPr/>
            <p:nvPr/>
          </p:nvSpPr>
          <p:spPr>
            <a:xfrm flipH="false" flipV="false" rot="0">
              <a:off x="0" y="0"/>
              <a:ext cx="1073682" cy="617159"/>
            </a:xfrm>
            <a:custGeom>
              <a:avLst/>
              <a:gdLst/>
              <a:ahLst/>
              <a:cxnLst/>
              <a:rect r="r" b="b" t="t" l="l"/>
              <a:pathLst>
                <a:path h="617159" w="1073682">
                  <a:moveTo>
                    <a:pt x="36083" y="0"/>
                  </a:moveTo>
                  <a:lnTo>
                    <a:pt x="1037599" y="0"/>
                  </a:lnTo>
                  <a:cubicBezTo>
                    <a:pt x="1057527" y="0"/>
                    <a:pt x="1073682" y="16155"/>
                    <a:pt x="1073682" y="36083"/>
                  </a:cubicBezTo>
                  <a:lnTo>
                    <a:pt x="1073682" y="581076"/>
                  </a:lnTo>
                  <a:cubicBezTo>
                    <a:pt x="1073682" y="601004"/>
                    <a:pt x="1057527" y="617159"/>
                    <a:pt x="1037599" y="617159"/>
                  </a:cubicBezTo>
                  <a:lnTo>
                    <a:pt x="36083" y="617159"/>
                  </a:lnTo>
                  <a:cubicBezTo>
                    <a:pt x="16155" y="617159"/>
                    <a:pt x="0" y="601004"/>
                    <a:pt x="0" y="581076"/>
                  </a:cubicBezTo>
                  <a:lnTo>
                    <a:pt x="0" y="36083"/>
                  </a:lnTo>
                  <a:cubicBezTo>
                    <a:pt x="0" y="16155"/>
                    <a:pt x="16155" y="0"/>
                    <a:pt x="36083" y="0"/>
                  </a:cubicBezTo>
                  <a:close/>
                </a:path>
              </a:pathLst>
            </a:custGeom>
            <a:solidFill>
              <a:srgbClr val="003B66"/>
            </a:solidFill>
          </p:spPr>
        </p:sp>
        <p:sp>
          <p:nvSpPr>
            <p:cNvPr name="TextBox 8" id="8"/>
            <p:cNvSpPr txBox="true"/>
            <p:nvPr/>
          </p:nvSpPr>
          <p:spPr>
            <a:xfrm>
              <a:off x="0" y="-47625"/>
              <a:ext cx="1073682" cy="664784"/>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5412778" y="1818415"/>
            <a:ext cx="4076637" cy="2343276"/>
            <a:chOff x="0" y="0"/>
            <a:chExt cx="1073682" cy="617159"/>
          </a:xfrm>
        </p:grpSpPr>
        <p:sp>
          <p:nvSpPr>
            <p:cNvPr name="Freeform 10" id="10"/>
            <p:cNvSpPr/>
            <p:nvPr/>
          </p:nvSpPr>
          <p:spPr>
            <a:xfrm flipH="false" flipV="false" rot="0">
              <a:off x="0" y="0"/>
              <a:ext cx="1073682" cy="617159"/>
            </a:xfrm>
            <a:custGeom>
              <a:avLst/>
              <a:gdLst/>
              <a:ahLst/>
              <a:cxnLst/>
              <a:rect r="r" b="b" t="t" l="l"/>
              <a:pathLst>
                <a:path h="617159" w="1073682">
                  <a:moveTo>
                    <a:pt x="36083" y="0"/>
                  </a:moveTo>
                  <a:lnTo>
                    <a:pt x="1037599" y="0"/>
                  </a:lnTo>
                  <a:cubicBezTo>
                    <a:pt x="1057527" y="0"/>
                    <a:pt x="1073682" y="16155"/>
                    <a:pt x="1073682" y="36083"/>
                  </a:cubicBezTo>
                  <a:lnTo>
                    <a:pt x="1073682" y="581076"/>
                  </a:lnTo>
                  <a:cubicBezTo>
                    <a:pt x="1073682" y="601004"/>
                    <a:pt x="1057527" y="617159"/>
                    <a:pt x="1037599" y="617159"/>
                  </a:cubicBezTo>
                  <a:lnTo>
                    <a:pt x="36083" y="617159"/>
                  </a:lnTo>
                  <a:cubicBezTo>
                    <a:pt x="16155" y="617159"/>
                    <a:pt x="0" y="601004"/>
                    <a:pt x="0" y="581076"/>
                  </a:cubicBezTo>
                  <a:lnTo>
                    <a:pt x="0" y="36083"/>
                  </a:lnTo>
                  <a:cubicBezTo>
                    <a:pt x="0" y="16155"/>
                    <a:pt x="16155" y="0"/>
                    <a:pt x="36083" y="0"/>
                  </a:cubicBezTo>
                  <a:close/>
                </a:path>
              </a:pathLst>
            </a:custGeom>
            <a:solidFill>
              <a:srgbClr val="003B66"/>
            </a:solidFill>
          </p:spPr>
        </p:sp>
        <p:sp>
          <p:nvSpPr>
            <p:cNvPr name="TextBox 11" id="11"/>
            <p:cNvSpPr txBox="true"/>
            <p:nvPr/>
          </p:nvSpPr>
          <p:spPr>
            <a:xfrm>
              <a:off x="0" y="-47625"/>
              <a:ext cx="1073682" cy="664784"/>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9871077" y="7622042"/>
            <a:ext cx="9265663" cy="4632831"/>
          </a:xfrm>
          <a:custGeom>
            <a:avLst/>
            <a:gdLst/>
            <a:ahLst/>
            <a:cxnLst/>
            <a:rect r="r" b="b" t="t" l="l"/>
            <a:pathLst>
              <a:path h="4632831" w="9265663">
                <a:moveTo>
                  <a:pt x="0" y="0"/>
                </a:moveTo>
                <a:lnTo>
                  <a:pt x="9265663" y="0"/>
                </a:lnTo>
                <a:lnTo>
                  <a:pt x="9265663" y="4632832"/>
                </a:lnTo>
                <a:lnTo>
                  <a:pt x="0" y="4632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0418086" y="6072601"/>
            <a:ext cx="7064847" cy="3865857"/>
            <a:chOff x="0" y="0"/>
            <a:chExt cx="742695" cy="406400"/>
          </a:xfrm>
        </p:grpSpPr>
        <p:sp>
          <p:nvSpPr>
            <p:cNvPr name="Freeform 14" id="14"/>
            <p:cNvSpPr/>
            <p:nvPr/>
          </p:nvSpPr>
          <p:spPr>
            <a:xfrm flipH="false" flipV="false" rot="0">
              <a:off x="0" y="0"/>
              <a:ext cx="742695" cy="406400"/>
            </a:xfrm>
            <a:custGeom>
              <a:avLst/>
              <a:gdLst/>
              <a:ahLst/>
              <a:cxnLst/>
              <a:rect r="r" b="b" t="t" l="l"/>
              <a:pathLst>
                <a:path h="406400" w="742695">
                  <a:moveTo>
                    <a:pt x="539495" y="0"/>
                  </a:moveTo>
                  <a:cubicBezTo>
                    <a:pt x="651725" y="0"/>
                    <a:pt x="742695" y="90970"/>
                    <a:pt x="742695" y="203200"/>
                  </a:cubicBezTo>
                  <a:cubicBezTo>
                    <a:pt x="742695" y="315430"/>
                    <a:pt x="651725" y="406400"/>
                    <a:pt x="539495" y="406400"/>
                  </a:cubicBezTo>
                  <a:lnTo>
                    <a:pt x="203200" y="406400"/>
                  </a:lnTo>
                  <a:cubicBezTo>
                    <a:pt x="90970" y="406400"/>
                    <a:pt x="0" y="315430"/>
                    <a:pt x="0" y="203200"/>
                  </a:cubicBezTo>
                  <a:cubicBezTo>
                    <a:pt x="0" y="90970"/>
                    <a:pt x="90970" y="0"/>
                    <a:pt x="203200" y="0"/>
                  </a:cubicBezTo>
                  <a:lnTo>
                    <a:pt x="539495" y="0"/>
                  </a:lnTo>
                </a:path>
              </a:pathLst>
            </a:custGeom>
            <a:blipFill>
              <a:blip r:embed="rId5"/>
              <a:stretch>
                <a:fillRect l="0" t="-1398" r="0" b="-1398"/>
              </a:stretch>
            </a:blipFill>
          </p:spPr>
        </p:sp>
      </p:grpSp>
      <p:grpSp>
        <p:nvGrpSpPr>
          <p:cNvPr name="Group 15" id="15"/>
          <p:cNvGrpSpPr/>
          <p:nvPr/>
        </p:nvGrpSpPr>
        <p:grpSpPr>
          <a:xfrm rot="0">
            <a:off x="2708431" y="1818415"/>
            <a:ext cx="2456696" cy="2343276"/>
            <a:chOff x="0" y="0"/>
            <a:chExt cx="380607" cy="363035"/>
          </a:xfrm>
        </p:grpSpPr>
        <p:sp>
          <p:nvSpPr>
            <p:cNvPr name="Freeform 16" id="16"/>
            <p:cNvSpPr/>
            <p:nvPr/>
          </p:nvSpPr>
          <p:spPr>
            <a:xfrm flipH="false" flipV="false" rot="0">
              <a:off x="0" y="0"/>
              <a:ext cx="380607" cy="363035"/>
            </a:xfrm>
            <a:custGeom>
              <a:avLst/>
              <a:gdLst/>
              <a:ahLst/>
              <a:cxnLst/>
              <a:rect r="r" b="b" t="t" l="l"/>
              <a:pathLst>
                <a:path h="363035" w="380607">
                  <a:moveTo>
                    <a:pt x="72481" y="0"/>
                  </a:moveTo>
                  <a:lnTo>
                    <a:pt x="308125" y="0"/>
                  </a:lnTo>
                  <a:cubicBezTo>
                    <a:pt x="327349" y="0"/>
                    <a:pt x="345784" y="7636"/>
                    <a:pt x="359377" y="21229"/>
                  </a:cubicBezTo>
                  <a:cubicBezTo>
                    <a:pt x="372970" y="34822"/>
                    <a:pt x="380607" y="53258"/>
                    <a:pt x="380607" y="72481"/>
                  </a:cubicBezTo>
                  <a:lnTo>
                    <a:pt x="380607" y="290554"/>
                  </a:lnTo>
                  <a:cubicBezTo>
                    <a:pt x="380607" y="309777"/>
                    <a:pt x="372970" y="328213"/>
                    <a:pt x="359377" y="341806"/>
                  </a:cubicBezTo>
                  <a:cubicBezTo>
                    <a:pt x="345784" y="355398"/>
                    <a:pt x="327349" y="363035"/>
                    <a:pt x="308125" y="363035"/>
                  </a:cubicBezTo>
                  <a:lnTo>
                    <a:pt x="72481" y="363035"/>
                  </a:lnTo>
                  <a:cubicBezTo>
                    <a:pt x="53258" y="363035"/>
                    <a:pt x="34822" y="355398"/>
                    <a:pt x="21229" y="341806"/>
                  </a:cubicBezTo>
                  <a:cubicBezTo>
                    <a:pt x="7636" y="328213"/>
                    <a:pt x="0" y="309777"/>
                    <a:pt x="0" y="290554"/>
                  </a:cubicBezTo>
                  <a:lnTo>
                    <a:pt x="0" y="72481"/>
                  </a:lnTo>
                  <a:cubicBezTo>
                    <a:pt x="0" y="53258"/>
                    <a:pt x="7636" y="34822"/>
                    <a:pt x="21229" y="21229"/>
                  </a:cubicBezTo>
                  <a:cubicBezTo>
                    <a:pt x="34822" y="7636"/>
                    <a:pt x="53258" y="0"/>
                    <a:pt x="72481" y="0"/>
                  </a:cubicBezTo>
                  <a:close/>
                </a:path>
              </a:pathLst>
            </a:custGeom>
            <a:blipFill>
              <a:blip r:embed="rId6"/>
              <a:stretch>
                <a:fillRect l="-29486" t="0" r="-29486" b="0"/>
              </a:stretch>
            </a:blipFill>
          </p:spPr>
        </p:sp>
      </p:grpSp>
      <p:grpSp>
        <p:nvGrpSpPr>
          <p:cNvPr name="Group 17" id="17"/>
          <p:cNvGrpSpPr/>
          <p:nvPr/>
        </p:nvGrpSpPr>
        <p:grpSpPr>
          <a:xfrm rot="0">
            <a:off x="2708431" y="6915024"/>
            <a:ext cx="2456696" cy="2343276"/>
            <a:chOff x="0" y="0"/>
            <a:chExt cx="380607" cy="363035"/>
          </a:xfrm>
        </p:grpSpPr>
        <p:sp>
          <p:nvSpPr>
            <p:cNvPr name="Freeform 18" id="18"/>
            <p:cNvSpPr/>
            <p:nvPr/>
          </p:nvSpPr>
          <p:spPr>
            <a:xfrm flipH="false" flipV="false" rot="0">
              <a:off x="0" y="0"/>
              <a:ext cx="380607" cy="363035"/>
            </a:xfrm>
            <a:custGeom>
              <a:avLst/>
              <a:gdLst/>
              <a:ahLst/>
              <a:cxnLst/>
              <a:rect r="r" b="b" t="t" l="l"/>
              <a:pathLst>
                <a:path h="363035" w="380607">
                  <a:moveTo>
                    <a:pt x="72481" y="0"/>
                  </a:moveTo>
                  <a:lnTo>
                    <a:pt x="308125" y="0"/>
                  </a:lnTo>
                  <a:cubicBezTo>
                    <a:pt x="327349" y="0"/>
                    <a:pt x="345784" y="7636"/>
                    <a:pt x="359377" y="21229"/>
                  </a:cubicBezTo>
                  <a:cubicBezTo>
                    <a:pt x="372970" y="34822"/>
                    <a:pt x="380607" y="53258"/>
                    <a:pt x="380607" y="72481"/>
                  </a:cubicBezTo>
                  <a:lnTo>
                    <a:pt x="380607" y="290554"/>
                  </a:lnTo>
                  <a:cubicBezTo>
                    <a:pt x="380607" y="309777"/>
                    <a:pt x="372970" y="328213"/>
                    <a:pt x="359377" y="341806"/>
                  </a:cubicBezTo>
                  <a:cubicBezTo>
                    <a:pt x="345784" y="355398"/>
                    <a:pt x="327349" y="363035"/>
                    <a:pt x="308125" y="363035"/>
                  </a:cubicBezTo>
                  <a:lnTo>
                    <a:pt x="72481" y="363035"/>
                  </a:lnTo>
                  <a:cubicBezTo>
                    <a:pt x="53258" y="363035"/>
                    <a:pt x="34822" y="355398"/>
                    <a:pt x="21229" y="341806"/>
                  </a:cubicBezTo>
                  <a:cubicBezTo>
                    <a:pt x="7636" y="328213"/>
                    <a:pt x="0" y="309777"/>
                    <a:pt x="0" y="290554"/>
                  </a:cubicBezTo>
                  <a:lnTo>
                    <a:pt x="0" y="72481"/>
                  </a:lnTo>
                  <a:cubicBezTo>
                    <a:pt x="0" y="53258"/>
                    <a:pt x="7636" y="34822"/>
                    <a:pt x="21229" y="21229"/>
                  </a:cubicBezTo>
                  <a:cubicBezTo>
                    <a:pt x="34822" y="7636"/>
                    <a:pt x="53258" y="0"/>
                    <a:pt x="72481" y="0"/>
                  </a:cubicBezTo>
                  <a:close/>
                </a:path>
              </a:pathLst>
            </a:custGeom>
            <a:blipFill>
              <a:blip r:embed="rId7"/>
              <a:stretch>
                <a:fillRect l="0" t="-24108" r="0" b="-24108"/>
              </a:stretch>
            </a:blipFill>
          </p:spPr>
        </p:sp>
      </p:grpSp>
      <p:grpSp>
        <p:nvGrpSpPr>
          <p:cNvPr name="Group 19" id="19"/>
          <p:cNvGrpSpPr/>
          <p:nvPr/>
        </p:nvGrpSpPr>
        <p:grpSpPr>
          <a:xfrm rot="0">
            <a:off x="2708431" y="4408858"/>
            <a:ext cx="2456696" cy="2343276"/>
            <a:chOff x="0" y="0"/>
            <a:chExt cx="380607" cy="363035"/>
          </a:xfrm>
        </p:grpSpPr>
        <p:sp>
          <p:nvSpPr>
            <p:cNvPr name="Freeform 20" id="20"/>
            <p:cNvSpPr/>
            <p:nvPr/>
          </p:nvSpPr>
          <p:spPr>
            <a:xfrm flipH="false" flipV="false" rot="0">
              <a:off x="0" y="0"/>
              <a:ext cx="380607" cy="363035"/>
            </a:xfrm>
            <a:custGeom>
              <a:avLst/>
              <a:gdLst/>
              <a:ahLst/>
              <a:cxnLst/>
              <a:rect r="r" b="b" t="t" l="l"/>
              <a:pathLst>
                <a:path h="363035" w="380607">
                  <a:moveTo>
                    <a:pt x="72481" y="0"/>
                  </a:moveTo>
                  <a:lnTo>
                    <a:pt x="308125" y="0"/>
                  </a:lnTo>
                  <a:cubicBezTo>
                    <a:pt x="327349" y="0"/>
                    <a:pt x="345784" y="7636"/>
                    <a:pt x="359377" y="21229"/>
                  </a:cubicBezTo>
                  <a:cubicBezTo>
                    <a:pt x="372970" y="34822"/>
                    <a:pt x="380607" y="53258"/>
                    <a:pt x="380607" y="72481"/>
                  </a:cubicBezTo>
                  <a:lnTo>
                    <a:pt x="380607" y="290554"/>
                  </a:lnTo>
                  <a:cubicBezTo>
                    <a:pt x="380607" y="309777"/>
                    <a:pt x="372970" y="328213"/>
                    <a:pt x="359377" y="341806"/>
                  </a:cubicBezTo>
                  <a:cubicBezTo>
                    <a:pt x="345784" y="355398"/>
                    <a:pt x="327349" y="363035"/>
                    <a:pt x="308125" y="363035"/>
                  </a:cubicBezTo>
                  <a:lnTo>
                    <a:pt x="72481" y="363035"/>
                  </a:lnTo>
                  <a:cubicBezTo>
                    <a:pt x="53258" y="363035"/>
                    <a:pt x="34822" y="355398"/>
                    <a:pt x="21229" y="341806"/>
                  </a:cubicBezTo>
                  <a:cubicBezTo>
                    <a:pt x="7636" y="328213"/>
                    <a:pt x="0" y="309777"/>
                    <a:pt x="0" y="290554"/>
                  </a:cubicBezTo>
                  <a:lnTo>
                    <a:pt x="0" y="72481"/>
                  </a:lnTo>
                  <a:cubicBezTo>
                    <a:pt x="0" y="53258"/>
                    <a:pt x="7636" y="34822"/>
                    <a:pt x="21229" y="21229"/>
                  </a:cubicBezTo>
                  <a:cubicBezTo>
                    <a:pt x="34822" y="7636"/>
                    <a:pt x="53258" y="0"/>
                    <a:pt x="72481" y="0"/>
                  </a:cubicBezTo>
                  <a:close/>
                </a:path>
              </a:pathLst>
            </a:custGeom>
            <a:blipFill>
              <a:blip r:embed="rId8"/>
              <a:stretch>
                <a:fillRect l="-19177" t="0" r="-19177" b="0"/>
              </a:stretch>
            </a:blipFill>
          </p:spPr>
        </p:sp>
      </p:grpSp>
      <p:grpSp>
        <p:nvGrpSpPr>
          <p:cNvPr name="Group 21" id="21"/>
          <p:cNvGrpSpPr/>
          <p:nvPr/>
        </p:nvGrpSpPr>
        <p:grpSpPr>
          <a:xfrm rot="0">
            <a:off x="0" y="0"/>
            <a:ext cx="1226549" cy="10287000"/>
            <a:chOff x="0" y="0"/>
            <a:chExt cx="323042" cy="2709333"/>
          </a:xfrm>
        </p:grpSpPr>
        <p:sp>
          <p:nvSpPr>
            <p:cNvPr name="Freeform 22" id="22"/>
            <p:cNvSpPr/>
            <p:nvPr/>
          </p:nvSpPr>
          <p:spPr>
            <a:xfrm flipH="false" flipV="false" rot="0">
              <a:off x="0" y="0"/>
              <a:ext cx="323042" cy="2709333"/>
            </a:xfrm>
            <a:custGeom>
              <a:avLst/>
              <a:gdLst/>
              <a:ahLst/>
              <a:cxnLst/>
              <a:rect r="r" b="b" t="t" l="l"/>
              <a:pathLst>
                <a:path h="2709333" w="323042">
                  <a:moveTo>
                    <a:pt x="0" y="0"/>
                  </a:moveTo>
                  <a:lnTo>
                    <a:pt x="323042" y="0"/>
                  </a:lnTo>
                  <a:lnTo>
                    <a:pt x="323042" y="2709333"/>
                  </a:lnTo>
                  <a:lnTo>
                    <a:pt x="0" y="2709333"/>
                  </a:lnTo>
                  <a:close/>
                </a:path>
              </a:pathLst>
            </a:custGeom>
            <a:solidFill>
              <a:srgbClr val="055D4F"/>
            </a:solidFill>
          </p:spPr>
        </p:sp>
        <p:sp>
          <p:nvSpPr>
            <p:cNvPr name="TextBox 23" id="23"/>
            <p:cNvSpPr txBox="true"/>
            <p:nvPr/>
          </p:nvSpPr>
          <p:spPr>
            <a:xfrm>
              <a:off x="0" y="-47625"/>
              <a:ext cx="323042" cy="2756958"/>
            </a:xfrm>
            <a:prstGeom prst="rect">
              <a:avLst/>
            </a:prstGeom>
          </p:spPr>
          <p:txBody>
            <a:bodyPr anchor="ctr" rtlCol="false" tIns="50800" lIns="50800" bIns="50800" rIns="50800"/>
            <a:lstStyle/>
            <a:p>
              <a:pPr algn="ctr">
                <a:lnSpc>
                  <a:spcPts val="2800"/>
                </a:lnSpc>
              </a:pPr>
            </a:p>
          </p:txBody>
        </p:sp>
      </p:grpSp>
      <p:sp>
        <p:nvSpPr>
          <p:cNvPr name="TextBox 24" id="24"/>
          <p:cNvSpPr txBox="true"/>
          <p:nvPr/>
        </p:nvSpPr>
        <p:spPr>
          <a:xfrm rot="0">
            <a:off x="9871077" y="847725"/>
            <a:ext cx="7388223" cy="2329434"/>
          </a:xfrm>
          <a:prstGeom prst="rect">
            <a:avLst/>
          </a:prstGeom>
        </p:spPr>
        <p:txBody>
          <a:bodyPr anchor="t" rtlCol="false" tIns="0" lIns="0" bIns="0" rIns="0">
            <a:spAutoFit/>
          </a:bodyPr>
          <a:lstStyle/>
          <a:p>
            <a:pPr algn="r" marL="0" indent="0" lvl="0">
              <a:lnSpc>
                <a:spcPts val="8762"/>
              </a:lnSpc>
              <a:spcBef>
                <a:spcPct val="0"/>
              </a:spcBef>
            </a:pPr>
            <a:r>
              <a:rPr lang="en-US" b="true" sz="6899">
                <a:solidFill>
                  <a:srgbClr val="04293D"/>
                </a:solidFill>
                <a:latin typeface="Akzidenz-Grotesk Heavy"/>
                <a:ea typeface="Akzidenz-Grotesk Heavy"/>
                <a:cs typeface="Akzidenz-Grotesk Heavy"/>
                <a:sym typeface="Akzidenz-Grotesk Heavy"/>
              </a:rPr>
              <a:t>What are Microplastics ?</a:t>
            </a:r>
          </a:p>
        </p:txBody>
      </p:sp>
      <p:sp>
        <p:nvSpPr>
          <p:cNvPr name="Freeform 25" id="25"/>
          <p:cNvSpPr/>
          <p:nvPr/>
        </p:nvSpPr>
        <p:spPr>
          <a:xfrm flipH="false" flipV="false" rot="0">
            <a:off x="10418086" y="1314205"/>
            <a:ext cx="1865108" cy="256452"/>
          </a:xfrm>
          <a:custGeom>
            <a:avLst/>
            <a:gdLst/>
            <a:ahLst/>
            <a:cxnLst/>
            <a:rect r="r" b="b" t="t" l="l"/>
            <a:pathLst>
              <a:path h="256452" w="1865108">
                <a:moveTo>
                  <a:pt x="0" y="0"/>
                </a:moveTo>
                <a:lnTo>
                  <a:pt x="1865108" y="0"/>
                </a:lnTo>
                <a:lnTo>
                  <a:pt x="1865108" y="256453"/>
                </a:lnTo>
                <a:lnTo>
                  <a:pt x="0" y="2564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5479784" y="2307428"/>
            <a:ext cx="3807105" cy="1308098"/>
          </a:xfrm>
          <a:prstGeom prst="rect">
            <a:avLst/>
          </a:prstGeom>
        </p:spPr>
        <p:txBody>
          <a:bodyPr anchor="t" rtlCol="false" tIns="0" lIns="0" bIns="0" rIns="0">
            <a:spAutoFit/>
          </a:bodyPr>
          <a:lstStyle/>
          <a:p>
            <a:pPr algn="l">
              <a:lnSpc>
                <a:spcPts val="3500"/>
              </a:lnSpc>
              <a:spcBef>
                <a:spcPct val="0"/>
              </a:spcBef>
            </a:pPr>
            <a:r>
              <a:rPr lang="en-US" b="true" sz="2500">
                <a:solidFill>
                  <a:srgbClr val="FFFFFF"/>
                </a:solidFill>
                <a:latin typeface="Aileron Bold"/>
                <a:ea typeface="Aileron Bold"/>
                <a:cs typeface="Aileron Bold"/>
                <a:sym typeface="Aileron Bold"/>
              </a:rPr>
              <a:t>Microplastics are plastic particles smaller than 5mm.</a:t>
            </a:r>
          </a:p>
        </p:txBody>
      </p:sp>
      <p:sp>
        <p:nvSpPr>
          <p:cNvPr name="TextBox 27" id="27"/>
          <p:cNvSpPr txBox="true"/>
          <p:nvPr/>
        </p:nvSpPr>
        <p:spPr>
          <a:xfrm rot="0">
            <a:off x="5479784" y="4719843"/>
            <a:ext cx="4009631" cy="1663063"/>
          </a:xfrm>
          <a:prstGeom prst="rect">
            <a:avLst/>
          </a:prstGeom>
        </p:spPr>
        <p:txBody>
          <a:bodyPr anchor="t" rtlCol="false" tIns="0" lIns="0" bIns="0" rIns="0">
            <a:spAutoFit/>
          </a:bodyPr>
          <a:lstStyle/>
          <a:p>
            <a:pPr algn="l">
              <a:lnSpc>
                <a:spcPts val="3360"/>
              </a:lnSpc>
              <a:spcBef>
                <a:spcPct val="0"/>
              </a:spcBef>
            </a:pPr>
            <a:r>
              <a:rPr lang="en-US" b="true" sz="2400">
                <a:solidFill>
                  <a:srgbClr val="FFFFFF"/>
                </a:solidFill>
                <a:latin typeface="Aileron Bold"/>
                <a:ea typeface="Aileron Bold"/>
                <a:cs typeface="Aileron Bold"/>
                <a:sym typeface="Aileron Bold"/>
              </a:rPr>
              <a:t>These particles can enter the food chain and cause significant health effects on humans.</a:t>
            </a:r>
          </a:p>
        </p:txBody>
      </p:sp>
      <p:sp>
        <p:nvSpPr>
          <p:cNvPr name="TextBox 28" id="28"/>
          <p:cNvSpPr txBox="true"/>
          <p:nvPr/>
        </p:nvSpPr>
        <p:spPr>
          <a:xfrm rot="0">
            <a:off x="5479784" y="7111768"/>
            <a:ext cx="4136428" cy="1934843"/>
          </a:xfrm>
          <a:prstGeom prst="rect">
            <a:avLst/>
          </a:prstGeom>
        </p:spPr>
        <p:txBody>
          <a:bodyPr anchor="t" rtlCol="false" tIns="0" lIns="0" bIns="0" rIns="0">
            <a:spAutoFit/>
          </a:bodyPr>
          <a:lstStyle/>
          <a:p>
            <a:pPr algn="l">
              <a:lnSpc>
                <a:spcPts val="3080"/>
              </a:lnSpc>
              <a:spcBef>
                <a:spcPct val="0"/>
              </a:spcBef>
            </a:pPr>
            <a:r>
              <a:rPr lang="en-US" b="true" sz="2200">
                <a:solidFill>
                  <a:srgbClr val="FFFFFF"/>
                </a:solidFill>
                <a:latin typeface="Aileron Bold"/>
                <a:ea typeface="Aileron Bold"/>
                <a:cs typeface="Aileron Bold"/>
                <a:sym typeface="Aileron Bold"/>
              </a:rPr>
              <a:t>Our project utilizes AI and data science techniques to analyze the impact of microplastics on the environment and human health using various datasets.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028700" y="3843275"/>
            <a:ext cx="4274486" cy="2600451"/>
            <a:chOff x="0" y="0"/>
            <a:chExt cx="1125791" cy="684892"/>
          </a:xfrm>
        </p:grpSpPr>
        <p:sp>
          <p:nvSpPr>
            <p:cNvPr name="Freeform 4" id="4"/>
            <p:cNvSpPr/>
            <p:nvPr/>
          </p:nvSpPr>
          <p:spPr>
            <a:xfrm flipH="false" flipV="false" rot="0">
              <a:off x="0" y="0"/>
              <a:ext cx="1125791" cy="684892"/>
            </a:xfrm>
            <a:custGeom>
              <a:avLst/>
              <a:gdLst/>
              <a:ahLst/>
              <a:cxnLst/>
              <a:rect r="r" b="b" t="t" l="l"/>
              <a:pathLst>
                <a:path h="684892" w="1125791">
                  <a:moveTo>
                    <a:pt x="34413" y="0"/>
                  </a:moveTo>
                  <a:lnTo>
                    <a:pt x="1091378" y="0"/>
                  </a:lnTo>
                  <a:cubicBezTo>
                    <a:pt x="1100505" y="0"/>
                    <a:pt x="1109258" y="3626"/>
                    <a:pt x="1115711" y="10079"/>
                  </a:cubicBezTo>
                  <a:cubicBezTo>
                    <a:pt x="1122165" y="16533"/>
                    <a:pt x="1125791" y="25286"/>
                    <a:pt x="1125791" y="34413"/>
                  </a:cubicBezTo>
                  <a:lnTo>
                    <a:pt x="1125791" y="650480"/>
                  </a:lnTo>
                  <a:cubicBezTo>
                    <a:pt x="1125791" y="659607"/>
                    <a:pt x="1122165" y="668360"/>
                    <a:pt x="1115711" y="674813"/>
                  </a:cubicBezTo>
                  <a:cubicBezTo>
                    <a:pt x="1109258" y="681267"/>
                    <a:pt x="1100505" y="684892"/>
                    <a:pt x="1091378" y="684892"/>
                  </a:cubicBezTo>
                  <a:lnTo>
                    <a:pt x="34413" y="684892"/>
                  </a:lnTo>
                  <a:cubicBezTo>
                    <a:pt x="25286" y="684892"/>
                    <a:pt x="16533" y="681267"/>
                    <a:pt x="10079" y="674813"/>
                  </a:cubicBezTo>
                  <a:cubicBezTo>
                    <a:pt x="3626" y="668360"/>
                    <a:pt x="0" y="659607"/>
                    <a:pt x="0" y="650480"/>
                  </a:cubicBezTo>
                  <a:lnTo>
                    <a:pt x="0" y="34413"/>
                  </a:lnTo>
                  <a:cubicBezTo>
                    <a:pt x="0" y="25286"/>
                    <a:pt x="3626" y="16533"/>
                    <a:pt x="10079" y="10079"/>
                  </a:cubicBezTo>
                  <a:cubicBezTo>
                    <a:pt x="16533" y="3626"/>
                    <a:pt x="25286" y="0"/>
                    <a:pt x="34413" y="0"/>
                  </a:cubicBezTo>
                  <a:close/>
                </a:path>
              </a:pathLst>
            </a:custGeom>
            <a:solidFill>
              <a:srgbClr val="003B66"/>
            </a:solidFill>
          </p:spPr>
        </p:sp>
        <p:sp>
          <p:nvSpPr>
            <p:cNvPr name="TextBox 5" id="5"/>
            <p:cNvSpPr txBox="true"/>
            <p:nvPr/>
          </p:nvSpPr>
          <p:spPr>
            <a:xfrm>
              <a:off x="0" y="-47625"/>
              <a:ext cx="1125791" cy="732517"/>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6657849"/>
            <a:ext cx="4274486" cy="2600451"/>
            <a:chOff x="0" y="0"/>
            <a:chExt cx="1125791" cy="684892"/>
          </a:xfrm>
        </p:grpSpPr>
        <p:sp>
          <p:nvSpPr>
            <p:cNvPr name="Freeform 7" id="7"/>
            <p:cNvSpPr/>
            <p:nvPr/>
          </p:nvSpPr>
          <p:spPr>
            <a:xfrm flipH="false" flipV="false" rot="0">
              <a:off x="0" y="0"/>
              <a:ext cx="1125791" cy="684892"/>
            </a:xfrm>
            <a:custGeom>
              <a:avLst/>
              <a:gdLst/>
              <a:ahLst/>
              <a:cxnLst/>
              <a:rect r="r" b="b" t="t" l="l"/>
              <a:pathLst>
                <a:path h="684892" w="1125791">
                  <a:moveTo>
                    <a:pt x="34413" y="0"/>
                  </a:moveTo>
                  <a:lnTo>
                    <a:pt x="1091378" y="0"/>
                  </a:lnTo>
                  <a:cubicBezTo>
                    <a:pt x="1100505" y="0"/>
                    <a:pt x="1109258" y="3626"/>
                    <a:pt x="1115711" y="10079"/>
                  </a:cubicBezTo>
                  <a:cubicBezTo>
                    <a:pt x="1122165" y="16533"/>
                    <a:pt x="1125791" y="25286"/>
                    <a:pt x="1125791" y="34413"/>
                  </a:cubicBezTo>
                  <a:lnTo>
                    <a:pt x="1125791" y="650480"/>
                  </a:lnTo>
                  <a:cubicBezTo>
                    <a:pt x="1125791" y="659607"/>
                    <a:pt x="1122165" y="668360"/>
                    <a:pt x="1115711" y="674813"/>
                  </a:cubicBezTo>
                  <a:cubicBezTo>
                    <a:pt x="1109258" y="681267"/>
                    <a:pt x="1100505" y="684892"/>
                    <a:pt x="1091378" y="684892"/>
                  </a:cubicBezTo>
                  <a:lnTo>
                    <a:pt x="34413" y="684892"/>
                  </a:lnTo>
                  <a:cubicBezTo>
                    <a:pt x="25286" y="684892"/>
                    <a:pt x="16533" y="681267"/>
                    <a:pt x="10079" y="674813"/>
                  </a:cubicBezTo>
                  <a:cubicBezTo>
                    <a:pt x="3626" y="668360"/>
                    <a:pt x="0" y="659607"/>
                    <a:pt x="0" y="650480"/>
                  </a:cubicBezTo>
                  <a:lnTo>
                    <a:pt x="0" y="34413"/>
                  </a:lnTo>
                  <a:cubicBezTo>
                    <a:pt x="0" y="25286"/>
                    <a:pt x="3626" y="16533"/>
                    <a:pt x="10079" y="10079"/>
                  </a:cubicBezTo>
                  <a:cubicBezTo>
                    <a:pt x="16533" y="3626"/>
                    <a:pt x="25286" y="0"/>
                    <a:pt x="34413" y="0"/>
                  </a:cubicBezTo>
                  <a:close/>
                </a:path>
              </a:pathLst>
            </a:custGeom>
            <a:solidFill>
              <a:srgbClr val="003B66"/>
            </a:solidFill>
          </p:spPr>
        </p:sp>
        <p:sp>
          <p:nvSpPr>
            <p:cNvPr name="TextBox 8" id="8"/>
            <p:cNvSpPr txBox="true"/>
            <p:nvPr/>
          </p:nvSpPr>
          <p:spPr>
            <a:xfrm>
              <a:off x="0" y="-47625"/>
              <a:ext cx="1125791" cy="732517"/>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5596591" y="6657849"/>
            <a:ext cx="4274486" cy="2600451"/>
            <a:chOff x="0" y="0"/>
            <a:chExt cx="1125791" cy="684892"/>
          </a:xfrm>
        </p:grpSpPr>
        <p:sp>
          <p:nvSpPr>
            <p:cNvPr name="Freeform 10" id="10"/>
            <p:cNvSpPr/>
            <p:nvPr/>
          </p:nvSpPr>
          <p:spPr>
            <a:xfrm flipH="false" flipV="false" rot="0">
              <a:off x="0" y="0"/>
              <a:ext cx="1125791" cy="684892"/>
            </a:xfrm>
            <a:custGeom>
              <a:avLst/>
              <a:gdLst/>
              <a:ahLst/>
              <a:cxnLst/>
              <a:rect r="r" b="b" t="t" l="l"/>
              <a:pathLst>
                <a:path h="684892" w="1125791">
                  <a:moveTo>
                    <a:pt x="34413" y="0"/>
                  </a:moveTo>
                  <a:lnTo>
                    <a:pt x="1091378" y="0"/>
                  </a:lnTo>
                  <a:cubicBezTo>
                    <a:pt x="1100505" y="0"/>
                    <a:pt x="1109258" y="3626"/>
                    <a:pt x="1115711" y="10079"/>
                  </a:cubicBezTo>
                  <a:cubicBezTo>
                    <a:pt x="1122165" y="16533"/>
                    <a:pt x="1125791" y="25286"/>
                    <a:pt x="1125791" y="34413"/>
                  </a:cubicBezTo>
                  <a:lnTo>
                    <a:pt x="1125791" y="650480"/>
                  </a:lnTo>
                  <a:cubicBezTo>
                    <a:pt x="1125791" y="659607"/>
                    <a:pt x="1122165" y="668360"/>
                    <a:pt x="1115711" y="674813"/>
                  </a:cubicBezTo>
                  <a:cubicBezTo>
                    <a:pt x="1109258" y="681267"/>
                    <a:pt x="1100505" y="684892"/>
                    <a:pt x="1091378" y="684892"/>
                  </a:cubicBezTo>
                  <a:lnTo>
                    <a:pt x="34413" y="684892"/>
                  </a:lnTo>
                  <a:cubicBezTo>
                    <a:pt x="25286" y="684892"/>
                    <a:pt x="16533" y="681267"/>
                    <a:pt x="10079" y="674813"/>
                  </a:cubicBezTo>
                  <a:cubicBezTo>
                    <a:pt x="3626" y="668360"/>
                    <a:pt x="0" y="659607"/>
                    <a:pt x="0" y="650480"/>
                  </a:cubicBezTo>
                  <a:lnTo>
                    <a:pt x="0" y="34413"/>
                  </a:lnTo>
                  <a:cubicBezTo>
                    <a:pt x="0" y="25286"/>
                    <a:pt x="3626" y="16533"/>
                    <a:pt x="10079" y="10079"/>
                  </a:cubicBezTo>
                  <a:cubicBezTo>
                    <a:pt x="16533" y="3626"/>
                    <a:pt x="25286" y="0"/>
                    <a:pt x="34413" y="0"/>
                  </a:cubicBezTo>
                  <a:close/>
                </a:path>
              </a:pathLst>
            </a:custGeom>
            <a:solidFill>
              <a:srgbClr val="003B66"/>
            </a:solidFill>
          </p:spPr>
        </p:sp>
        <p:sp>
          <p:nvSpPr>
            <p:cNvPr name="TextBox 11" id="11"/>
            <p:cNvSpPr txBox="true"/>
            <p:nvPr/>
          </p:nvSpPr>
          <p:spPr>
            <a:xfrm>
              <a:off x="0" y="-47625"/>
              <a:ext cx="1125791" cy="732517"/>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9871077" y="7622042"/>
            <a:ext cx="9265663" cy="4632831"/>
          </a:xfrm>
          <a:custGeom>
            <a:avLst/>
            <a:gdLst/>
            <a:ahLst/>
            <a:cxnLst/>
            <a:rect r="r" b="b" t="t" l="l"/>
            <a:pathLst>
              <a:path h="4632831" w="9265663">
                <a:moveTo>
                  <a:pt x="0" y="0"/>
                </a:moveTo>
                <a:lnTo>
                  <a:pt x="9265663" y="0"/>
                </a:lnTo>
                <a:lnTo>
                  <a:pt x="9265663" y="4632832"/>
                </a:lnTo>
                <a:lnTo>
                  <a:pt x="0" y="46328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1912468" y="3176147"/>
            <a:ext cx="6301274" cy="630127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471" t="0" r="-1153" b="-2625"/>
              </a:stretch>
            </a:blipFill>
          </p:spPr>
        </p:sp>
      </p:grpSp>
      <p:sp>
        <p:nvSpPr>
          <p:cNvPr name="TextBox 15" id="15"/>
          <p:cNvSpPr txBox="true"/>
          <p:nvPr/>
        </p:nvSpPr>
        <p:spPr>
          <a:xfrm rot="0">
            <a:off x="1028700" y="259632"/>
            <a:ext cx="9472126" cy="3593592"/>
          </a:xfrm>
          <a:prstGeom prst="rect">
            <a:avLst/>
          </a:prstGeom>
        </p:spPr>
        <p:txBody>
          <a:bodyPr anchor="t" rtlCol="false" tIns="0" lIns="0" bIns="0" rIns="0">
            <a:spAutoFit/>
          </a:bodyPr>
          <a:lstStyle/>
          <a:p>
            <a:pPr algn="l" marL="0" indent="0" lvl="0">
              <a:lnSpc>
                <a:spcPts val="9143"/>
              </a:lnSpc>
              <a:spcBef>
                <a:spcPct val="0"/>
              </a:spcBef>
            </a:pPr>
            <a:r>
              <a:rPr lang="en-US" b="true" sz="7199">
                <a:solidFill>
                  <a:srgbClr val="04293D"/>
                </a:solidFill>
                <a:latin typeface="Akzidenz-Grotesk Heavy"/>
                <a:ea typeface="Akzidenz-Grotesk Heavy"/>
                <a:cs typeface="Akzidenz-Grotesk Heavy"/>
                <a:sym typeface="Akzidenz-Grotesk Heavy"/>
              </a:rPr>
              <a:t>Tracking Microplastic Spread with AI</a:t>
            </a:r>
          </a:p>
        </p:txBody>
      </p:sp>
      <p:sp>
        <p:nvSpPr>
          <p:cNvPr name="Freeform 16" id="16"/>
          <p:cNvSpPr/>
          <p:nvPr/>
        </p:nvSpPr>
        <p:spPr>
          <a:xfrm flipH="false" flipV="false" rot="0">
            <a:off x="15254869" y="2529063"/>
            <a:ext cx="2004431" cy="275609"/>
          </a:xfrm>
          <a:custGeom>
            <a:avLst/>
            <a:gdLst/>
            <a:ahLst/>
            <a:cxnLst/>
            <a:rect r="r" b="b" t="t" l="l"/>
            <a:pathLst>
              <a:path h="275609" w="2004431">
                <a:moveTo>
                  <a:pt x="0" y="0"/>
                </a:moveTo>
                <a:lnTo>
                  <a:pt x="2004431" y="0"/>
                </a:lnTo>
                <a:lnTo>
                  <a:pt x="2004431" y="275609"/>
                </a:lnTo>
                <a:lnTo>
                  <a:pt x="0" y="275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1203095" y="-1713836"/>
            <a:ext cx="3870276" cy="3870276"/>
          </a:xfrm>
          <a:custGeom>
            <a:avLst/>
            <a:gdLst/>
            <a:ahLst/>
            <a:cxnLst/>
            <a:rect r="r" b="b" t="t" l="l"/>
            <a:pathLst>
              <a:path h="3870276" w="3870276">
                <a:moveTo>
                  <a:pt x="0" y="0"/>
                </a:moveTo>
                <a:lnTo>
                  <a:pt x="3870276" y="0"/>
                </a:lnTo>
                <a:lnTo>
                  <a:pt x="3870276" y="3870276"/>
                </a:lnTo>
                <a:lnTo>
                  <a:pt x="0" y="3870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5764763" y="6790945"/>
            <a:ext cx="3952239" cy="2277108"/>
          </a:xfrm>
          <a:prstGeom prst="rect">
            <a:avLst/>
          </a:prstGeom>
        </p:spPr>
        <p:txBody>
          <a:bodyPr anchor="t" rtlCol="false" tIns="0" lIns="0" bIns="0" rIns="0">
            <a:spAutoFit/>
          </a:bodyPr>
          <a:lstStyle/>
          <a:p>
            <a:pPr algn="l">
              <a:lnSpc>
                <a:spcPts val="3640"/>
              </a:lnSpc>
              <a:spcBef>
                <a:spcPct val="0"/>
              </a:spcBef>
            </a:pPr>
            <a:r>
              <a:rPr lang="en-US" b="true" sz="2600">
                <a:solidFill>
                  <a:srgbClr val="FFFFFF"/>
                </a:solidFill>
                <a:latin typeface="Aileron Bold"/>
                <a:ea typeface="Aileron Bold"/>
                <a:cs typeface="Aileron Bold"/>
                <a:sym typeface="Aileron Bold"/>
              </a:rPr>
              <a:t>Our gender-sensitive approach highlights pollution factors that particularly affect women.</a:t>
            </a:r>
          </a:p>
        </p:txBody>
      </p:sp>
      <p:sp>
        <p:nvSpPr>
          <p:cNvPr name="TextBox 19" id="19"/>
          <p:cNvSpPr txBox="true"/>
          <p:nvPr/>
        </p:nvSpPr>
        <p:spPr>
          <a:xfrm rot="0">
            <a:off x="1129774" y="4078606"/>
            <a:ext cx="4072338" cy="2082163"/>
          </a:xfrm>
          <a:prstGeom prst="rect">
            <a:avLst/>
          </a:prstGeom>
        </p:spPr>
        <p:txBody>
          <a:bodyPr anchor="t" rtlCol="false" tIns="0" lIns="0" bIns="0" rIns="0">
            <a:spAutoFit/>
          </a:bodyPr>
          <a:lstStyle/>
          <a:p>
            <a:pPr algn="l">
              <a:lnSpc>
                <a:spcPts val="3360"/>
              </a:lnSpc>
              <a:spcBef>
                <a:spcPct val="0"/>
              </a:spcBef>
            </a:pPr>
            <a:r>
              <a:rPr lang="en-US" b="true" sz="2400">
                <a:solidFill>
                  <a:srgbClr val="FFFFFF"/>
                </a:solidFill>
                <a:latin typeface="Aileron Bold"/>
                <a:ea typeface="Aileron Bold"/>
                <a:cs typeface="Aileron Bold"/>
                <a:sym typeface="Aileron Bold"/>
              </a:rPr>
              <a:t>We use machine learning algorithms to determine microplastic concentrations in oceans based on available data.</a:t>
            </a:r>
          </a:p>
        </p:txBody>
      </p:sp>
      <p:sp>
        <p:nvSpPr>
          <p:cNvPr name="TextBox 20" id="20"/>
          <p:cNvSpPr txBox="true"/>
          <p:nvPr/>
        </p:nvSpPr>
        <p:spPr>
          <a:xfrm rot="0">
            <a:off x="1105995" y="6800470"/>
            <a:ext cx="3981081" cy="1298575"/>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Aileron Bold"/>
                <a:ea typeface="Aileron Bold"/>
                <a:cs typeface="Aileron Bold"/>
                <a:sym typeface="Aileron Bold"/>
              </a:rPr>
              <a:t>With real-time data, we map high-risk areas to analyze pollution levels.</a:t>
            </a:r>
          </a:p>
        </p:txBody>
      </p:sp>
      <p:sp>
        <p:nvSpPr>
          <p:cNvPr name="TextBox 21" id="21"/>
          <p:cNvSpPr txBox="true"/>
          <p:nvPr/>
        </p:nvSpPr>
        <p:spPr>
          <a:xfrm rot="0">
            <a:off x="13281997" y="5404419"/>
            <a:ext cx="3562215" cy="2030989"/>
          </a:xfrm>
          <a:prstGeom prst="rect">
            <a:avLst/>
          </a:prstGeom>
        </p:spPr>
        <p:txBody>
          <a:bodyPr anchor="t" rtlCol="false" tIns="0" lIns="0" bIns="0" rIns="0">
            <a:spAutoFit/>
          </a:bodyPr>
          <a:lstStyle/>
          <a:p>
            <a:pPr algn="ctr">
              <a:lnSpc>
                <a:spcPts val="4080"/>
              </a:lnSpc>
            </a:pPr>
            <a:r>
              <a:rPr lang="en-US" sz="2914" b="true">
                <a:solidFill>
                  <a:srgbClr val="000000"/>
                </a:solidFill>
                <a:latin typeface="Canva Sans Bold"/>
                <a:ea typeface="Canva Sans Bold"/>
                <a:cs typeface="Canva Sans Bold"/>
                <a:sym typeface="Canva Sans Bold"/>
              </a:rPr>
              <a:t>https://github.com/dogaulkua/Green-Equilibrium-Analysis-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7489305" y="1028700"/>
            <a:ext cx="9769995" cy="6041843"/>
            <a:chOff x="0" y="0"/>
            <a:chExt cx="2573167" cy="1591267"/>
          </a:xfrm>
        </p:grpSpPr>
        <p:sp>
          <p:nvSpPr>
            <p:cNvPr name="Freeform 4" id="4"/>
            <p:cNvSpPr/>
            <p:nvPr/>
          </p:nvSpPr>
          <p:spPr>
            <a:xfrm flipH="false" flipV="false" rot="0">
              <a:off x="0" y="0"/>
              <a:ext cx="2573167" cy="1591267"/>
            </a:xfrm>
            <a:custGeom>
              <a:avLst/>
              <a:gdLst/>
              <a:ahLst/>
              <a:cxnLst/>
              <a:rect r="r" b="b" t="t" l="l"/>
              <a:pathLst>
                <a:path h="1591267" w="2573167">
                  <a:moveTo>
                    <a:pt x="34074" y="0"/>
                  </a:moveTo>
                  <a:lnTo>
                    <a:pt x="2539093" y="0"/>
                  </a:lnTo>
                  <a:cubicBezTo>
                    <a:pt x="2557912" y="0"/>
                    <a:pt x="2573167" y="15255"/>
                    <a:pt x="2573167" y="34074"/>
                  </a:cubicBezTo>
                  <a:lnTo>
                    <a:pt x="2573167" y="1557193"/>
                  </a:lnTo>
                  <a:cubicBezTo>
                    <a:pt x="2573167" y="1576012"/>
                    <a:pt x="2557912" y="1591267"/>
                    <a:pt x="2539093" y="1591267"/>
                  </a:cubicBezTo>
                  <a:lnTo>
                    <a:pt x="34074" y="1591267"/>
                  </a:lnTo>
                  <a:cubicBezTo>
                    <a:pt x="15255" y="1591267"/>
                    <a:pt x="0" y="1576012"/>
                    <a:pt x="0" y="1557193"/>
                  </a:cubicBezTo>
                  <a:lnTo>
                    <a:pt x="0" y="34074"/>
                  </a:lnTo>
                  <a:cubicBezTo>
                    <a:pt x="0" y="15255"/>
                    <a:pt x="15255" y="0"/>
                    <a:pt x="34074" y="0"/>
                  </a:cubicBezTo>
                  <a:close/>
                </a:path>
              </a:pathLst>
            </a:custGeom>
            <a:solidFill>
              <a:srgbClr val="003B66"/>
            </a:solidFill>
          </p:spPr>
        </p:sp>
        <p:sp>
          <p:nvSpPr>
            <p:cNvPr name="TextBox 5" id="5"/>
            <p:cNvSpPr txBox="true"/>
            <p:nvPr/>
          </p:nvSpPr>
          <p:spPr>
            <a:xfrm>
              <a:off x="0" y="-47625"/>
              <a:ext cx="2573167" cy="1638892"/>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6189024" y="2102436"/>
            <a:ext cx="2600561" cy="2600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6798596" y="2712008"/>
            <a:ext cx="1381417" cy="1381417"/>
          </a:xfrm>
          <a:custGeom>
            <a:avLst/>
            <a:gdLst/>
            <a:ahLst/>
            <a:cxnLst/>
            <a:rect r="r" b="b" t="t" l="l"/>
            <a:pathLst>
              <a:path h="1381417" w="1381417">
                <a:moveTo>
                  <a:pt x="0" y="0"/>
                </a:moveTo>
                <a:lnTo>
                  <a:pt x="1381418" y="0"/>
                </a:lnTo>
                <a:lnTo>
                  <a:pt x="1381418" y="1381417"/>
                </a:lnTo>
                <a:lnTo>
                  <a:pt x="0" y="13814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077301" y="3168060"/>
            <a:ext cx="3413193" cy="469314"/>
          </a:xfrm>
          <a:custGeom>
            <a:avLst/>
            <a:gdLst/>
            <a:ahLst/>
            <a:cxnLst/>
            <a:rect r="r" b="b" t="t" l="l"/>
            <a:pathLst>
              <a:path h="469314" w="3413193">
                <a:moveTo>
                  <a:pt x="0" y="0"/>
                </a:moveTo>
                <a:lnTo>
                  <a:pt x="3413192" y="0"/>
                </a:lnTo>
                <a:lnTo>
                  <a:pt x="3413192" y="469314"/>
                </a:lnTo>
                <a:lnTo>
                  <a:pt x="0" y="469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904293" y="8123283"/>
            <a:ext cx="4355007" cy="4355007"/>
          </a:xfrm>
          <a:custGeom>
            <a:avLst/>
            <a:gdLst/>
            <a:ahLst/>
            <a:cxnLst/>
            <a:rect r="r" b="b" t="t" l="l"/>
            <a:pathLst>
              <a:path h="4355007" w="4355007">
                <a:moveTo>
                  <a:pt x="0" y="0"/>
                </a:moveTo>
                <a:lnTo>
                  <a:pt x="4355007" y="0"/>
                </a:lnTo>
                <a:lnTo>
                  <a:pt x="4355007" y="4355007"/>
                </a:lnTo>
                <a:lnTo>
                  <a:pt x="0" y="43550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893934" y="5484914"/>
            <a:ext cx="8250066" cy="3773386"/>
            <a:chOff x="0" y="0"/>
            <a:chExt cx="2172857" cy="993813"/>
          </a:xfrm>
        </p:grpSpPr>
        <p:sp>
          <p:nvSpPr>
            <p:cNvPr name="Freeform 13" id="13"/>
            <p:cNvSpPr/>
            <p:nvPr/>
          </p:nvSpPr>
          <p:spPr>
            <a:xfrm flipH="false" flipV="false" rot="0">
              <a:off x="0" y="0"/>
              <a:ext cx="2172857" cy="993813"/>
            </a:xfrm>
            <a:custGeom>
              <a:avLst/>
              <a:gdLst/>
              <a:ahLst/>
              <a:cxnLst/>
              <a:rect r="r" b="b" t="t" l="l"/>
              <a:pathLst>
                <a:path h="993813" w="2172857">
                  <a:moveTo>
                    <a:pt x="0" y="0"/>
                  </a:moveTo>
                  <a:lnTo>
                    <a:pt x="2172857" y="0"/>
                  </a:lnTo>
                  <a:lnTo>
                    <a:pt x="2172857" y="993813"/>
                  </a:lnTo>
                  <a:lnTo>
                    <a:pt x="0" y="993813"/>
                  </a:lnTo>
                  <a:close/>
                </a:path>
              </a:pathLst>
            </a:custGeom>
            <a:solidFill>
              <a:srgbClr val="003B66"/>
            </a:solidFill>
          </p:spPr>
        </p:sp>
        <p:sp>
          <p:nvSpPr>
            <p:cNvPr name="TextBox 14" id="14"/>
            <p:cNvSpPr txBox="true"/>
            <p:nvPr/>
          </p:nvSpPr>
          <p:spPr>
            <a:xfrm>
              <a:off x="0" y="-47625"/>
              <a:ext cx="2172857" cy="1041438"/>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1144290" y="5681207"/>
            <a:ext cx="3991763" cy="3369253"/>
          </a:xfrm>
          <a:custGeom>
            <a:avLst/>
            <a:gdLst/>
            <a:ahLst/>
            <a:cxnLst/>
            <a:rect r="r" b="b" t="t" l="l"/>
            <a:pathLst>
              <a:path h="3369253" w="3991763">
                <a:moveTo>
                  <a:pt x="0" y="0"/>
                </a:moveTo>
                <a:lnTo>
                  <a:pt x="3991763" y="0"/>
                </a:lnTo>
                <a:lnTo>
                  <a:pt x="3991763" y="3369254"/>
                </a:lnTo>
                <a:lnTo>
                  <a:pt x="0" y="3369254"/>
                </a:lnTo>
                <a:lnTo>
                  <a:pt x="0" y="0"/>
                </a:lnTo>
                <a:close/>
              </a:path>
            </a:pathLst>
          </a:custGeom>
          <a:blipFill>
            <a:blip r:embed="rId9"/>
            <a:stretch>
              <a:fillRect l="0" t="0" r="0" b="0"/>
            </a:stretch>
          </a:blipFill>
        </p:spPr>
      </p:sp>
      <p:sp>
        <p:nvSpPr>
          <p:cNvPr name="Freeform 16" id="16"/>
          <p:cNvSpPr/>
          <p:nvPr/>
        </p:nvSpPr>
        <p:spPr>
          <a:xfrm flipH="false" flipV="false" rot="0">
            <a:off x="5136053" y="5681207"/>
            <a:ext cx="3822807" cy="3369253"/>
          </a:xfrm>
          <a:custGeom>
            <a:avLst/>
            <a:gdLst/>
            <a:ahLst/>
            <a:cxnLst/>
            <a:rect r="r" b="b" t="t" l="l"/>
            <a:pathLst>
              <a:path h="3369253" w="3822807">
                <a:moveTo>
                  <a:pt x="0" y="0"/>
                </a:moveTo>
                <a:lnTo>
                  <a:pt x="3822807" y="0"/>
                </a:lnTo>
                <a:lnTo>
                  <a:pt x="3822807" y="3369254"/>
                </a:lnTo>
                <a:lnTo>
                  <a:pt x="0" y="3369254"/>
                </a:lnTo>
                <a:lnTo>
                  <a:pt x="0" y="0"/>
                </a:lnTo>
                <a:close/>
              </a:path>
            </a:pathLst>
          </a:custGeom>
          <a:blipFill>
            <a:blip r:embed="rId10"/>
            <a:stretch>
              <a:fillRect l="0" t="-4156" r="0" b="-2118"/>
            </a:stretch>
          </a:blipFill>
        </p:spPr>
      </p:sp>
      <p:sp>
        <p:nvSpPr>
          <p:cNvPr name="TextBox 17" id="17"/>
          <p:cNvSpPr txBox="true"/>
          <p:nvPr/>
        </p:nvSpPr>
        <p:spPr>
          <a:xfrm rot="0">
            <a:off x="9636694" y="1811542"/>
            <a:ext cx="7393641" cy="1782572"/>
          </a:xfrm>
          <a:prstGeom prst="rect">
            <a:avLst/>
          </a:prstGeom>
        </p:spPr>
        <p:txBody>
          <a:bodyPr anchor="t" rtlCol="false" tIns="0" lIns="0" bIns="0" rIns="0">
            <a:spAutoFit/>
          </a:bodyPr>
          <a:lstStyle/>
          <a:p>
            <a:pPr algn="l">
              <a:lnSpc>
                <a:spcPts val="6603"/>
              </a:lnSpc>
            </a:pPr>
            <a:r>
              <a:rPr lang="en-US" sz="5199" b="true">
                <a:solidFill>
                  <a:srgbClr val="FFFFFF"/>
                </a:solidFill>
                <a:latin typeface="Akzidenz-Grotesk Heavy"/>
                <a:ea typeface="Akzidenz-Grotesk Heavy"/>
                <a:cs typeface="Akzidenz-Grotesk Heavy"/>
                <a:sym typeface="Akzidenz-Grotesk Heavy"/>
              </a:rPr>
              <a:t>Tracking Microplastic Spread with AI</a:t>
            </a:r>
          </a:p>
        </p:txBody>
      </p:sp>
      <p:sp>
        <p:nvSpPr>
          <p:cNvPr name="TextBox 18" id="18"/>
          <p:cNvSpPr txBox="true"/>
          <p:nvPr/>
        </p:nvSpPr>
        <p:spPr>
          <a:xfrm rot="0">
            <a:off x="8958860" y="3599274"/>
            <a:ext cx="7389610" cy="2688417"/>
          </a:xfrm>
          <a:prstGeom prst="rect">
            <a:avLst/>
          </a:prstGeom>
        </p:spPr>
        <p:txBody>
          <a:bodyPr anchor="t" rtlCol="false" tIns="0" lIns="0" bIns="0" rIns="0">
            <a:spAutoFit/>
          </a:bodyPr>
          <a:lstStyle/>
          <a:p>
            <a:pPr algn="just" marL="478055" indent="-239027" lvl="1">
              <a:lnSpc>
                <a:spcPts val="3099"/>
              </a:lnSpc>
              <a:spcBef>
                <a:spcPct val="0"/>
              </a:spcBef>
              <a:buFont typeface="Arial"/>
              <a:buChar char="•"/>
            </a:pPr>
            <a:r>
              <a:rPr lang="en-US" b="true" sz="2214">
                <a:solidFill>
                  <a:srgbClr val="AEC4E1"/>
                </a:solidFill>
                <a:latin typeface="Aileron Bold"/>
                <a:ea typeface="Aileron Bold"/>
                <a:cs typeface="Aileron Bold"/>
                <a:sym typeface="Aileron Bold"/>
              </a:rPr>
              <a:t>M</a:t>
            </a:r>
            <a:r>
              <a:rPr lang="en-US" b="true" sz="2214" strike="noStrike" u="none">
                <a:solidFill>
                  <a:srgbClr val="AEC4E1"/>
                </a:solidFill>
                <a:latin typeface="Aileron Bold"/>
                <a:ea typeface="Aileron Bold"/>
                <a:cs typeface="Aileron Bold"/>
                <a:sym typeface="Aileron Bold"/>
              </a:rPr>
              <a:t>icroplastics can enter the body through ingestion and inhalation, causing damage to organs.</a:t>
            </a:r>
          </a:p>
          <a:p>
            <a:pPr algn="just" marL="478055" indent="-239027" lvl="1">
              <a:lnSpc>
                <a:spcPts val="3099"/>
              </a:lnSpc>
              <a:spcBef>
                <a:spcPct val="0"/>
              </a:spcBef>
              <a:buFont typeface="Arial"/>
              <a:buChar char="•"/>
            </a:pPr>
            <a:r>
              <a:rPr lang="en-US" b="true" sz="2214" strike="noStrike" u="none">
                <a:solidFill>
                  <a:srgbClr val="AEC4E1"/>
                </a:solidFill>
                <a:latin typeface="Aileron Bold"/>
                <a:ea typeface="Aileron Bold"/>
                <a:cs typeface="Aileron Bold"/>
                <a:sym typeface="Aileron Bold"/>
              </a:rPr>
              <a:t>Pregnant women and children are at greater risk.</a:t>
            </a:r>
          </a:p>
          <a:p>
            <a:pPr algn="just" marL="478055" indent="-239027" lvl="1">
              <a:lnSpc>
                <a:spcPts val="3099"/>
              </a:lnSpc>
              <a:spcBef>
                <a:spcPct val="0"/>
              </a:spcBef>
              <a:buFont typeface="Arial"/>
              <a:buChar char="•"/>
            </a:pPr>
            <a:r>
              <a:rPr lang="en-US" b="true" sz="2214" strike="noStrike" u="none">
                <a:solidFill>
                  <a:srgbClr val="AEC4E1"/>
                </a:solidFill>
                <a:latin typeface="Aileron Bold"/>
                <a:ea typeface="Aileron Bold"/>
                <a:cs typeface="Aileron Bold"/>
                <a:sym typeface="Aileron Bold"/>
              </a:rPr>
              <a:t>Our data helps us forecast potential health outcomes of microplastic exposure, particularly for women and children.</a:t>
            </a:r>
          </a:p>
          <a:p>
            <a:pPr algn="just" marL="0" indent="0" lvl="0">
              <a:lnSpc>
                <a:spcPts val="30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894705" y="1028700"/>
            <a:ext cx="14498591" cy="7505927"/>
            <a:chOff x="0" y="0"/>
            <a:chExt cx="3818559" cy="1976870"/>
          </a:xfrm>
        </p:grpSpPr>
        <p:sp>
          <p:nvSpPr>
            <p:cNvPr name="Freeform 4" id="4"/>
            <p:cNvSpPr/>
            <p:nvPr/>
          </p:nvSpPr>
          <p:spPr>
            <a:xfrm flipH="false" flipV="false" rot="0">
              <a:off x="0" y="0"/>
              <a:ext cx="3818559" cy="1976870"/>
            </a:xfrm>
            <a:custGeom>
              <a:avLst/>
              <a:gdLst/>
              <a:ahLst/>
              <a:cxnLst/>
              <a:rect r="r" b="b" t="t" l="l"/>
              <a:pathLst>
                <a:path h="1976870" w="3818559">
                  <a:moveTo>
                    <a:pt x="22961" y="0"/>
                  </a:moveTo>
                  <a:lnTo>
                    <a:pt x="3795598" y="0"/>
                  </a:lnTo>
                  <a:cubicBezTo>
                    <a:pt x="3801687" y="0"/>
                    <a:pt x="3807528" y="2419"/>
                    <a:pt x="3811834" y="6725"/>
                  </a:cubicBezTo>
                  <a:cubicBezTo>
                    <a:pt x="3816140" y="11031"/>
                    <a:pt x="3818559" y="16871"/>
                    <a:pt x="3818559" y="22961"/>
                  </a:cubicBezTo>
                  <a:lnTo>
                    <a:pt x="3818559" y="1953909"/>
                  </a:lnTo>
                  <a:cubicBezTo>
                    <a:pt x="3818559" y="1959998"/>
                    <a:pt x="3816140" y="1965839"/>
                    <a:pt x="3811834" y="1970144"/>
                  </a:cubicBezTo>
                  <a:cubicBezTo>
                    <a:pt x="3807528" y="1974451"/>
                    <a:pt x="3801687" y="1976870"/>
                    <a:pt x="3795598" y="1976870"/>
                  </a:cubicBezTo>
                  <a:lnTo>
                    <a:pt x="22961" y="1976870"/>
                  </a:lnTo>
                  <a:cubicBezTo>
                    <a:pt x="16871" y="1976870"/>
                    <a:pt x="11031" y="1974451"/>
                    <a:pt x="6725" y="1970144"/>
                  </a:cubicBezTo>
                  <a:cubicBezTo>
                    <a:pt x="2419" y="1965839"/>
                    <a:pt x="0" y="1959998"/>
                    <a:pt x="0" y="1953909"/>
                  </a:cubicBezTo>
                  <a:lnTo>
                    <a:pt x="0" y="22961"/>
                  </a:lnTo>
                  <a:cubicBezTo>
                    <a:pt x="0" y="16871"/>
                    <a:pt x="2419" y="11031"/>
                    <a:pt x="6725" y="6725"/>
                  </a:cubicBezTo>
                  <a:cubicBezTo>
                    <a:pt x="11031" y="2419"/>
                    <a:pt x="16871" y="0"/>
                    <a:pt x="22961" y="0"/>
                  </a:cubicBezTo>
                  <a:close/>
                </a:path>
              </a:pathLst>
            </a:custGeom>
            <a:solidFill>
              <a:srgbClr val="003B66"/>
            </a:solidFill>
          </p:spPr>
        </p:sp>
        <p:sp>
          <p:nvSpPr>
            <p:cNvPr name="TextBox 5" id="5"/>
            <p:cNvSpPr txBox="true"/>
            <p:nvPr/>
          </p:nvSpPr>
          <p:spPr>
            <a:xfrm>
              <a:off x="0" y="-47625"/>
              <a:ext cx="3818559" cy="202449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6287578" y="7730313"/>
            <a:ext cx="5712844" cy="57128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B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7292948" y="8435948"/>
            <a:ext cx="3702104" cy="3702104"/>
          </a:xfrm>
          <a:custGeom>
            <a:avLst/>
            <a:gdLst/>
            <a:ahLst/>
            <a:cxnLst/>
            <a:rect r="r" b="b" t="t" l="l"/>
            <a:pathLst>
              <a:path h="3702104" w="3702104">
                <a:moveTo>
                  <a:pt x="0" y="0"/>
                </a:moveTo>
                <a:lnTo>
                  <a:pt x="3702104" y="0"/>
                </a:lnTo>
                <a:lnTo>
                  <a:pt x="3702104" y="3702104"/>
                </a:lnTo>
                <a:lnTo>
                  <a:pt x="0" y="3702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244753" y="1846914"/>
            <a:ext cx="955825" cy="955825"/>
          </a:xfrm>
          <a:custGeom>
            <a:avLst/>
            <a:gdLst/>
            <a:ahLst/>
            <a:cxnLst/>
            <a:rect r="r" b="b" t="t" l="l"/>
            <a:pathLst>
              <a:path h="955825" w="955825">
                <a:moveTo>
                  <a:pt x="0" y="0"/>
                </a:moveTo>
                <a:lnTo>
                  <a:pt x="955825" y="0"/>
                </a:lnTo>
                <a:lnTo>
                  <a:pt x="955825" y="955825"/>
                </a:lnTo>
                <a:lnTo>
                  <a:pt x="0" y="955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087422" y="1846914"/>
            <a:ext cx="955825" cy="955825"/>
          </a:xfrm>
          <a:custGeom>
            <a:avLst/>
            <a:gdLst/>
            <a:ahLst/>
            <a:cxnLst/>
            <a:rect r="r" b="b" t="t" l="l"/>
            <a:pathLst>
              <a:path h="955825" w="955825">
                <a:moveTo>
                  <a:pt x="0" y="0"/>
                </a:moveTo>
                <a:lnTo>
                  <a:pt x="955825" y="0"/>
                </a:lnTo>
                <a:lnTo>
                  <a:pt x="955825" y="955825"/>
                </a:lnTo>
                <a:lnTo>
                  <a:pt x="0" y="955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2" id="12">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6156" r="0" b="9344"/>
          <a:stretch>
            <a:fillRect/>
          </a:stretch>
        </p:blipFill>
        <p:spPr>
          <a:xfrm flipH="false" flipV="false" rot="0">
            <a:off x="4276417" y="3103131"/>
            <a:ext cx="9735166" cy="4627182"/>
          </a:xfrm>
          <a:prstGeom prst="rect">
            <a:avLst/>
          </a:prstGeom>
        </p:spPr>
      </p:pic>
      <p:sp>
        <p:nvSpPr>
          <p:cNvPr name="TextBox 13" id="13"/>
          <p:cNvSpPr txBox="true"/>
          <p:nvPr/>
        </p:nvSpPr>
        <p:spPr>
          <a:xfrm rot="0">
            <a:off x="4511064" y="1488482"/>
            <a:ext cx="8754711" cy="1183586"/>
          </a:xfrm>
          <a:prstGeom prst="rect">
            <a:avLst/>
          </a:prstGeom>
        </p:spPr>
        <p:txBody>
          <a:bodyPr anchor="t" rtlCol="false" tIns="0" lIns="0" bIns="0" rIns="0">
            <a:spAutoFit/>
          </a:bodyPr>
          <a:lstStyle/>
          <a:p>
            <a:pPr algn="ctr">
              <a:lnSpc>
                <a:spcPts val="4657"/>
              </a:lnSpc>
            </a:pPr>
            <a:r>
              <a:rPr lang="en-US" b="true" sz="3326" u="sng">
                <a:solidFill>
                  <a:srgbClr val="FFFFFF"/>
                </a:solidFill>
                <a:latin typeface="DejaVu Serif Bold"/>
                <a:ea typeface="DejaVu Serif Bold"/>
                <a:cs typeface="DejaVu Serif Bold"/>
                <a:sym typeface="DejaVu Serif Bold"/>
              </a:rPr>
              <a:t>https://green-equilibrium.vercel.app/</a:t>
            </a:r>
          </a:p>
          <a:p>
            <a:pPr algn="ctr">
              <a:lnSpc>
                <a:spcPts val="4657"/>
              </a:lnSpc>
            </a:pPr>
            <a:r>
              <a:rPr lang="en-US" b="true" sz="3326" u="sng">
                <a:solidFill>
                  <a:srgbClr val="FFFFFF"/>
                </a:solidFill>
                <a:latin typeface="DejaVu Serif Bold"/>
                <a:ea typeface="DejaVu Serif Bold"/>
                <a:cs typeface="DejaVu Serif Bold"/>
                <a:sym typeface="DejaVu Serif Bold"/>
                <a:hlinkClick r:id="rId10" tooltip="https://github.com/aysglgnr/web"/>
              </a:rPr>
              <a:t>https://github.com/aysglgnr/web</a:t>
            </a:r>
          </a:p>
        </p:txBody>
      </p:sp>
      <p:sp>
        <p:nvSpPr>
          <p:cNvPr name="TextBox 14" id="14"/>
          <p:cNvSpPr txBox="true"/>
          <p:nvPr/>
        </p:nvSpPr>
        <p:spPr>
          <a:xfrm rot="0">
            <a:off x="5159501" y="9182327"/>
            <a:ext cx="7968998" cy="908851"/>
          </a:xfrm>
          <a:prstGeom prst="rect">
            <a:avLst/>
          </a:prstGeom>
        </p:spPr>
        <p:txBody>
          <a:bodyPr anchor="t" rtlCol="false" tIns="0" lIns="0" bIns="0" rIns="0">
            <a:spAutoFit/>
          </a:bodyPr>
          <a:lstStyle/>
          <a:p>
            <a:pPr algn="ctr">
              <a:lnSpc>
                <a:spcPts val="6662"/>
              </a:lnSpc>
            </a:pPr>
            <a:r>
              <a:rPr lang="en-US" sz="7402">
                <a:solidFill>
                  <a:srgbClr val="000000"/>
                </a:solidFill>
                <a:latin typeface="Garet"/>
                <a:ea typeface="Garet"/>
                <a:cs typeface="Garet"/>
                <a:sym typeface="Garet"/>
              </a:rPr>
              <a:t>WEBSITE</a:t>
            </a:r>
          </a:p>
        </p:txBody>
      </p:sp>
    </p:spTree>
  </p:cSld>
  <p:clrMapOvr>
    <a:masterClrMapping/>
  </p:clrMapOvr>
  <p:timing>
    <p:tnLst>
      <p:par>
        <p:cTn dur="indefinite" restart="never" nodeType="tmRoot">
          <p:childTnLst>
            <p:video>
              <p:cMediaNode vol="0">
                <p:cTn fill="hold" display="false">
                  <p:stCondLst>
                    <p:cond delay="indefinite"/>
                  </p:stCondLst>
                </p:cTn>
                <p:tgtEl>
                  <p:spTgt spid="12"/>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0" y="2848681"/>
            <a:ext cx="3256458" cy="4114800"/>
          </a:xfrm>
          <a:custGeom>
            <a:avLst/>
            <a:gdLst/>
            <a:ahLst/>
            <a:cxnLst/>
            <a:rect r="r" b="b" t="t" l="l"/>
            <a:pathLst>
              <a:path h="4114800" w="3256458">
                <a:moveTo>
                  <a:pt x="0" y="0"/>
                </a:moveTo>
                <a:lnTo>
                  <a:pt x="3256458" y="0"/>
                </a:lnTo>
                <a:lnTo>
                  <a:pt x="3256458" y="4114800"/>
                </a:lnTo>
                <a:lnTo>
                  <a:pt x="0" y="4114800"/>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5031542" y="2848681"/>
            <a:ext cx="3256458" cy="4114800"/>
          </a:xfrm>
          <a:custGeom>
            <a:avLst/>
            <a:gdLst/>
            <a:ahLst/>
            <a:cxnLst/>
            <a:rect r="r" b="b" t="t" l="l"/>
            <a:pathLst>
              <a:path h="4114800" w="3256458">
                <a:moveTo>
                  <a:pt x="3256458" y="0"/>
                </a:moveTo>
                <a:lnTo>
                  <a:pt x="0" y="0"/>
                </a:lnTo>
                <a:lnTo>
                  <a:pt x="0" y="4114800"/>
                </a:lnTo>
                <a:lnTo>
                  <a:pt x="3256458" y="4114800"/>
                </a:lnTo>
                <a:lnTo>
                  <a:pt x="3256458"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2173333" y="3749241"/>
            <a:ext cx="2313680" cy="23136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alpha val="49804"/>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3800987" y="3749241"/>
            <a:ext cx="2313680" cy="23136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7768">
                <a:alpha val="49804"/>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2852260" y="4428168"/>
            <a:ext cx="955825" cy="955825"/>
          </a:xfrm>
          <a:custGeom>
            <a:avLst/>
            <a:gdLst/>
            <a:ahLst/>
            <a:cxnLst/>
            <a:rect r="r" b="b" t="t" l="l"/>
            <a:pathLst>
              <a:path h="955825" w="955825">
                <a:moveTo>
                  <a:pt x="0" y="0"/>
                </a:moveTo>
                <a:lnTo>
                  <a:pt x="955826" y="0"/>
                </a:lnTo>
                <a:lnTo>
                  <a:pt x="955826" y="955826"/>
                </a:lnTo>
                <a:lnTo>
                  <a:pt x="0" y="955826"/>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479914" y="4428168"/>
            <a:ext cx="955825" cy="955825"/>
          </a:xfrm>
          <a:custGeom>
            <a:avLst/>
            <a:gdLst/>
            <a:ahLst/>
            <a:cxnLst/>
            <a:rect r="r" b="b" t="t" l="l"/>
            <a:pathLst>
              <a:path h="955825" w="955825">
                <a:moveTo>
                  <a:pt x="0" y="0"/>
                </a:moveTo>
                <a:lnTo>
                  <a:pt x="955826" y="0"/>
                </a:lnTo>
                <a:lnTo>
                  <a:pt x="955826" y="955826"/>
                </a:lnTo>
                <a:lnTo>
                  <a:pt x="0" y="955826"/>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62509" y="8003801"/>
            <a:ext cx="2106142" cy="2106142"/>
          </a:xfrm>
          <a:custGeom>
            <a:avLst/>
            <a:gdLst/>
            <a:ahLst/>
            <a:cxnLst/>
            <a:rect r="r" b="b" t="t" l="l"/>
            <a:pathLst>
              <a:path h="2106142" w="2106142">
                <a:moveTo>
                  <a:pt x="0" y="0"/>
                </a:moveTo>
                <a:lnTo>
                  <a:pt x="2106142" y="0"/>
                </a:lnTo>
                <a:lnTo>
                  <a:pt x="2106142" y="2106142"/>
                </a:lnTo>
                <a:lnTo>
                  <a:pt x="0" y="21061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114667" y="7987762"/>
            <a:ext cx="1890733" cy="1890733"/>
          </a:xfrm>
          <a:custGeom>
            <a:avLst/>
            <a:gdLst/>
            <a:ahLst/>
            <a:cxnLst/>
            <a:rect r="r" b="b" t="t" l="l"/>
            <a:pathLst>
              <a:path h="1890733" w="1890733">
                <a:moveTo>
                  <a:pt x="0" y="0"/>
                </a:moveTo>
                <a:lnTo>
                  <a:pt x="1890733" y="0"/>
                </a:lnTo>
                <a:lnTo>
                  <a:pt x="1890733" y="1890734"/>
                </a:lnTo>
                <a:lnTo>
                  <a:pt x="0" y="18907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2479201" y="2125018"/>
            <a:ext cx="13329598" cy="3937903"/>
          </a:xfrm>
          <a:prstGeom prst="rect">
            <a:avLst/>
          </a:prstGeom>
        </p:spPr>
        <p:txBody>
          <a:bodyPr anchor="t" rtlCol="false" tIns="0" lIns="0" bIns="0" rIns="0">
            <a:spAutoFit/>
          </a:bodyPr>
          <a:lstStyle/>
          <a:p>
            <a:pPr algn="l">
              <a:lnSpc>
                <a:spcPts val="3450"/>
              </a:lnSpc>
              <a:spcBef>
                <a:spcPct val="0"/>
              </a:spcBef>
            </a:pPr>
            <a:r>
              <a:rPr lang="en-US" b="true" sz="2464">
                <a:solidFill>
                  <a:srgbClr val="FFFFFF"/>
                </a:solidFill>
                <a:latin typeface="Arimo Bold"/>
                <a:ea typeface="Arimo Bold"/>
                <a:cs typeface="Arimo Bold"/>
                <a:sym typeface="Arimo Bold"/>
              </a:rPr>
              <a:t>Microplastics, which harm the environment, may disproportionately affect women’s lives.</a:t>
            </a:r>
          </a:p>
          <a:p>
            <a:pPr algn="l">
              <a:lnSpc>
                <a:spcPts val="3450"/>
              </a:lnSpc>
              <a:spcBef>
                <a:spcPct val="0"/>
              </a:spcBef>
            </a:pPr>
            <a:r>
              <a:rPr lang="en-US" b="true" sz="2464">
                <a:solidFill>
                  <a:srgbClr val="FFFFFF"/>
                </a:solidFill>
                <a:latin typeface="Arimo Bold"/>
                <a:ea typeface="Arimo Bold"/>
                <a:cs typeface="Arimo Bold"/>
                <a:sym typeface="Arimo Bold"/>
              </a:rPr>
              <a:t>Therefore, environmentally focused policies should be developed to protect women’s health in alignment with gender equality goals.</a:t>
            </a:r>
          </a:p>
          <a:p>
            <a:pPr algn="l">
              <a:lnSpc>
                <a:spcPts val="3450"/>
              </a:lnSpc>
              <a:spcBef>
                <a:spcPct val="0"/>
              </a:spcBef>
            </a:pPr>
            <a:r>
              <a:rPr lang="en-US" b="true" sz="2464">
                <a:solidFill>
                  <a:srgbClr val="FFFFFF"/>
                </a:solidFill>
                <a:latin typeface="Arimo Bold"/>
                <a:ea typeface="Arimo Bold"/>
                <a:cs typeface="Arimo Bold"/>
                <a:sym typeface="Arimo Bold"/>
              </a:rPr>
              <a:t>Our project supports SDG 5.1 and 5.8, contributing to gender equality.</a:t>
            </a:r>
          </a:p>
          <a:p>
            <a:pPr algn="l">
              <a:lnSpc>
                <a:spcPts val="3450"/>
              </a:lnSpc>
              <a:spcBef>
                <a:spcPct val="0"/>
              </a:spcBef>
            </a:pPr>
            <a:r>
              <a:rPr lang="en-US" b="true" sz="2464">
                <a:solidFill>
                  <a:srgbClr val="FFFFFF"/>
                </a:solidFill>
                <a:latin typeface="Arimo Bold"/>
                <a:ea typeface="Arimo Bold"/>
                <a:cs typeface="Arimo Bold"/>
                <a:sym typeface="Arimo Bold"/>
              </a:rPr>
              <a:t>The fight against microplastics is also part of SDG 13 (Climate Action). Microplastics contribute to environmental degradation, and addressing them helps mitigate climate change by reducing pollution in oceans, which play a crucial role in regulating the earth's climate.</a:t>
            </a:r>
          </a:p>
          <a:p>
            <a:pPr algn="l">
              <a:lnSpc>
                <a:spcPts val="3450"/>
              </a:lnSpc>
              <a:spcBef>
                <a:spcPct val="0"/>
              </a:spcBef>
            </a:pPr>
          </a:p>
        </p:txBody>
      </p:sp>
      <p:sp>
        <p:nvSpPr>
          <p:cNvPr name="TextBox 16" id="16"/>
          <p:cNvSpPr txBox="true"/>
          <p:nvPr/>
        </p:nvSpPr>
        <p:spPr>
          <a:xfrm rot="0">
            <a:off x="2479201" y="5849971"/>
            <a:ext cx="13662931" cy="2137791"/>
          </a:xfrm>
          <a:prstGeom prst="rect">
            <a:avLst/>
          </a:prstGeom>
        </p:spPr>
        <p:txBody>
          <a:bodyPr anchor="t" rtlCol="false" tIns="0" lIns="0" bIns="0" rIns="0">
            <a:spAutoFit/>
          </a:bodyPr>
          <a:lstStyle/>
          <a:p>
            <a:pPr algn="just">
              <a:lnSpc>
                <a:spcPts val="3444"/>
              </a:lnSpc>
              <a:spcBef>
                <a:spcPct val="0"/>
              </a:spcBef>
            </a:pPr>
            <a:r>
              <a:rPr lang="en-US" b="true" sz="2460">
                <a:solidFill>
                  <a:srgbClr val="FFFFFF"/>
                </a:solidFill>
                <a:latin typeface="Arimo Bold"/>
                <a:ea typeface="Arimo Bold"/>
                <a:cs typeface="Arimo Bold"/>
                <a:sym typeface="Arimo Bold"/>
              </a:rPr>
              <a:t>Our project aims to map the spread of microplastics to mitigate their impact on the environment and health.</a:t>
            </a:r>
          </a:p>
          <a:p>
            <a:pPr algn="just">
              <a:lnSpc>
                <a:spcPts val="3444"/>
              </a:lnSpc>
              <a:spcBef>
                <a:spcPct val="0"/>
              </a:spcBef>
            </a:pPr>
            <a:r>
              <a:rPr lang="en-US" b="true" sz="2460">
                <a:solidFill>
                  <a:srgbClr val="FFFFFF"/>
                </a:solidFill>
                <a:latin typeface="Arimo Bold"/>
                <a:ea typeface="Arimo Bold"/>
                <a:cs typeface="Arimo Bold"/>
                <a:sym typeface="Arimo Bold"/>
              </a:rPr>
              <a:t>In the future, we plan to collect more data, expand solutions, and shape environmental policies.</a:t>
            </a:r>
          </a:p>
          <a:p>
            <a:pPr algn="just">
              <a:lnSpc>
                <a:spcPts val="3444"/>
              </a:lnSpc>
              <a:spcBef>
                <a:spcPct val="0"/>
              </a:spcBef>
            </a:pPr>
            <a:r>
              <a:rPr lang="en-US" b="true" sz="2460">
                <a:solidFill>
                  <a:srgbClr val="FFFFFF"/>
                </a:solidFill>
                <a:latin typeface="Arimo Bold"/>
                <a:ea typeface="Arimo Bold"/>
                <a:cs typeface="Arimo Bold"/>
                <a:sym typeface="Arimo Bold"/>
              </a:rPr>
              <a:t>We call for support from all sectors of society to combat microplastic pollutio</a:t>
            </a:r>
          </a:p>
        </p:txBody>
      </p:sp>
      <p:sp>
        <p:nvSpPr>
          <p:cNvPr name="TextBox 17" id="17"/>
          <p:cNvSpPr txBox="true"/>
          <p:nvPr/>
        </p:nvSpPr>
        <p:spPr>
          <a:xfrm rot="0">
            <a:off x="1455458" y="84516"/>
            <a:ext cx="14926552" cy="925134"/>
          </a:xfrm>
          <a:prstGeom prst="rect">
            <a:avLst/>
          </a:prstGeom>
        </p:spPr>
        <p:txBody>
          <a:bodyPr anchor="t" rtlCol="false" tIns="0" lIns="0" bIns="0" rIns="0">
            <a:spAutoFit/>
          </a:bodyPr>
          <a:lstStyle/>
          <a:p>
            <a:pPr algn="ctr">
              <a:lnSpc>
                <a:spcPts val="7377"/>
              </a:lnSpc>
              <a:spcBef>
                <a:spcPct val="0"/>
              </a:spcBef>
            </a:pPr>
            <a:r>
              <a:rPr lang="en-US" b="true" sz="5269">
                <a:solidFill>
                  <a:srgbClr val="FFFFFF"/>
                </a:solidFill>
                <a:latin typeface="Arimo Bold"/>
                <a:ea typeface="Arimo Bold"/>
                <a:cs typeface="Arimo Bold"/>
                <a:sym typeface="Arimo Bold"/>
              </a:rPr>
              <a:t>Take Action for a Clean and Equal Future!</a:t>
            </a:r>
          </a:p>
        </p:txBody>
      </p:sp>
      <p:sp>
        <p:nvSpPr>
          <p:cNvPr name="TextBox 18" id="18"/>
          <p:cNvSpPr txBox="true"/>
          <p:nvPr/>
        </p:nvSpPr>
        <p:spPr>
          <a:xfrm rot="0">
            <a:off x="5566915" y="962025"/>
            <a:ext cx="7154170" cy="507329"/>
          </a:xfrm>
          <a:prstGeom prst="rect">
            <a:avLst/>
          </a:prstGeom>
        </p:spPr>
        <p:txBody>
          <a:bodyPr anchor="t" rtlCol="false" tIns="0" lIns="0" bIns="0" rIns="0">
            <a:spAutoFit/>
          </a:bodyPr>
          <a:lstStyle/>
          <a:p>
            <a:pPr algn="ctr">
              <a:lnSpc>
                <a:spcPts val="4061"/>
              </a:lnSpc>
              <a:spcBef>
                <a:spcPct val="0"/>
              </a:spcBef>
            </a:pPr>
            <a:r>
              <a:rPr lang="en-US" b="true" sz="2901">
                <a:solidFill>
                  <a:srgbClr val="FFFFFF"/>
                </a:solidFill>
                <a:latin typeface="Arimo Bold"/>
                <a:ea typeface="Arimo Bold"/>
                <a:cs typeface="Arimo Bold"/>
                <a:sym typeface="Arimo Bold"/>
              </a:rPr>
              <a:t>Conclusion and Future 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DAGSc9pLdyQ</dc:identifier>
  <dcterms:modified xsi:type="dcterms:W3CDTF">2011-08-01T06:04:30Z</dcterms:modified>
  <cp:revision>1</cp:revision>
  <dc:title>Green Equilibrium </dc:title>
</cp:coreProperties>
</file>